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</p:sldIdLst>
  <p:sldSz cy="6858000" cx="12192000"/>
  <p:notesSz cx="6858000" cy="9144000"/>
  <p:embeddedFontLst>
    <p:embeddedFont>
      <p:font typeface="Arimo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70" roundtripDataSignature="AMtx7mjNCdFNzRxNq5cLxCZuaL1F4Vrv3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0" Type="http://customschemas.google.com/relationships/presentationmetadata" Target="meta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font" Target="fonts/Arimo-regular.fntdata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font" Target="fonts/Arimo-italic.fntdata"/><Relationship Id="rId23" Type="http://schemas.openxmlformats.org/officeDocument/2006/relationships/slide" Target="slides/slide19.xml"/><Relationship Id="rId67" Type="http://schemas.openxmlformats.org/officeDocument/2006/relationships/font" Target="fonts/Arimo-bold.fntdata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Arimo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5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610115c6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g2610115c62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6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제목 슬라이드">
  <p:cSld name="4_제목 슬라이드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83374"/>
            <a:ext cx="12192000" cy="9499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7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7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7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4" name="Google Shape;64;p7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7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6" name="Google Shape;66;p7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7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7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7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7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7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7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7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8" name="Google Shape;78;p7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9" name="Google Shape;79;p7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7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7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7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7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6" name="Google Shape;86;p7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7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7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7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7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7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7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7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7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7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7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6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제목 슬라이드">
  <p:cSld name="5_제목 슬라이드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4"/>
          <p:cNvSpPr/>
          <p:nvPr/>
        </p:nvSpPr>
        <p:spPr>
          <a:xfrm>
            <a:off x="0" y="0"/>
            <a:ext cx="12248147" cy="926432"/>
          </a:xfrm>
          <a:prstGeom prst="roundRect">
            <a:avLst>
              <a:gd fmla="val 16667" name="adj"/>
            </a:avLst>
          </a:prstGeom>
          <a:solidFill>
            <a:srgbClr val="FEFC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19;p64"/>
          <p:cNvSpPr/>
          <p:nvPr/>
        </p:nvSpPr>
        <p:spPr>
          <a:xfrm>
            <a:off x="848226" y="559468"/>
            <a:ext cx="11343774" cy="114300"/>
          </a:xfrm>
          <a:prstGeom prst="roundRect">
            <a:avLst>
              <a:gd fmla="val 16667" name="adj"/>
            </a:avLst>
          </a:prstGeom>
          <a:solidFill>
            <a:srgbClr val="ABF3D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20;p64"/>
          <p:cNvSpPr txBox="1"/>
          <p:nvPr/>
        </p:nvSpPr>
        <p:spPr>
          <a:xfrm>
            <a:off x="0" y="3268"/>
            <a:ext cx="96854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Part 01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21;p64"/>
          <p:cNvSpPr txBox="1"/>
          <p:nvPr/>
        </p:nvSpPr>
        <p:spPr>
          <a:xfrm>
            <a:off x="968541" y="93398"/>
            <a:ext cx="380665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함수기능 구현설명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5"/>
          <p:cNvSpPr/>
          <p:nvPr/>
        </p:nvSpPr>
        <p:spPr>
          <a:xfrm>
            <a:off x="0" y="0"/>
            <a:ext cx="12248147" cy="926432"/>
          </a:xfrm>
          <a:prstGeom prst="roundRect">
            <a:avLst>
              <a:gd fmla="val 16667" name="adj"/>
            </a:avLst>
          </a:prstGeom>
          <a:solidFill>
            <a:srgbClr val="FEFC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24;p65"/>
          <p:cNvSpPr/>
          <p:nvPr/>
        </p:nvSpPr>
        <p:spPr>
          <a:xfrm>
            <a:off x="848226" y="559468"/>
            <a:ext cx="11343774" cy="114300"/>
          </a:xfrm>
          <a:prstGeom prst="roundRect">
            <a:avLst>
              <a:gd fmla="val 16667" name="adj"/>
            </a:avLst>
          </a:prstGeom>
          <a:solidFill>
            <a:srgbClr val="ABF3D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25;p65"/>
          <p:cNvSpPr txBox="1"/>
          <p:nvPr/>
        </p:nvSpPr>
        <p:spPr>
          <a:xfrm>
            <a:off x="0" y="3268"/>
            <a:ext cx="96854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Part 01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26;p65"/>
          <p:cNvSpPr txBox="1"/>
          <p:nvPr/>
        </p:nvSpPr>
        <p:spPr>
          <a:xfrm>
            <a:off x="968541" y="93398"/>
            <a:ext cx="380665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역할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 슬라이드">
  <p:cSld name="1_제목 슬라이드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6"/>
          <p:cNvSpPr/>
          <p:nvPr/>
        </p:nvSpPr>
        <p:spPr>
          <a:xfrm>
            <a:off x="0" y="0"/>
            <a:ext cx="12248147" cy="926432"/>
          </a:xfrm>
          <a:prstGeom prst="roundRect">
            <a:avLst>
              <a:gd fmla="val 16667" name="adj"/>
            </a:avLst>
          </a:prstGeom>
          <a:solidFill>
            <a:srgbClr val="FEFC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" name="Google Shape;29;p66"/>
          <p:cNvSpPr/>
          <p:nvPr/>
        </p:nvSpPr>
        <p:spPr>
          <a:xfrm>
            <a:off x="848226" y="559468"/>
            <a:ext cx="11343774" cy="114300"/>
          </a:xfrm>
          <a:prstGeom prst="roundRect">
            <a:avLst>
              <a:gd fmla="val 16667" name="adj"/>
            </a:avLst>
          </a:prstGeom>
          <a:solidFill>
            <a:srgbClr val="ABF3D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30;p66"/>
          <p:cNvSpPr txBox="1"/>
          <p:nvPr/>
        </p:nvSpPr>
        <p:spPr>
          <a:xfrm>
            <a:off x="0" y="3268"/>
            <a:ext cx="96854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Part 02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31;p66"/>
          <p:cNvSpPr txBox="1"/>
          <p:nvPr/>
        </p:nvSpPr>
        <p:spPr>
          <a:xfrm>
            <a:off x="968541" y="93398"/>
            <a:ext cx="380665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주제선정배경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제목 슬라이드">
  <p:cSld name="2_제목 슬라이드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7"/>
          <p:cNvSpPr/>
          <p:nvPr/>
        </p:nvSpPr>
        <p:spPr>
          <a:xfrm>
            <a:off x="0" y="0"/>
            <a:ext cx="12248147" cy="926432"/>
          </a:xfrm>
          <a:prstGeom prst="roundRect">
            <a:avLst>
              <a:gd fmla="val 16667" name="adj"/>
            </a:avLst>
          </a:prstGeom>
          <a:solidFill>
            <a:srgbClr val="FEFC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34;p67"/>
          <p:cNvSpPr/>
          <p:nvPr/>
        </p:nvSpPr>
        <p:spPr>
          <a:xfrm>
            <a:off x="848226" y="559468"/>
            <a:ext cx="11343774" cy="114300"/>
          </a:xfrm>
          <a:prstGeom prst="roundRect">
            <a:avLst>
              <a:gd fmla="val 16667" name="adj"/>
            </a:avLst>
          </a:prstGeom>
          <a:solidFill>
            <a:srgbClr val="ABF3D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" name="Google Shape;35;p67"/>
          <p:cNvSpPr txBox="1"/>
          <p:nvPr/>
        </p:nvSpPr>
        <p:spPr>
          <a:xfrm>
            <a:off x="0" y="3268"/>
            <a:ext cx="96854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Part 03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" name="Google Shape;36;p67"/>
          <p:cNvSpPr txBox="1"/>
          <p:nvPr/>
        </p:nvSpPr>
        <p:spPr>
          <a:xfrm>
            <a:off x="968541" y="93398"/>
            <a:ext cx="380665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가설 설정 &amp; 검정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제목 슬라이드">
  <p:cSld name="3_제목 슬라이드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8"/>
          <p:cNvSpPr/>
          <p:nvPr/>
        </p:nvSpPr>
        <p:spPr>
          <a:xfrm>
            <a:off x="0" y="0"/>
            <a:ext cx="12248147" cy="926432"/>
          </a:xfrm>
          <a:prstGeom prst="roundRect">
            <a:avLst>
              <a:gd fmla="val 16667" name="adj"/>
            </a:avLst>
          </a:prstGeom>
          <a:solidFill>
            <a:srgbClr val="FEFC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" name="Google Shape;39;p68"/>
          <p:cNvSpPr/>
          <p:nvPr/>
        </p:nvSpPr>
        <p:spPr>
          <a:xfrm>
            <a:off x="848226" y="559468"/>
            <a:ext cx="11343774" cy="114300"/>
          </a:xfrm>
          <a:prstGeom prst="roundRect">
            <a:avLst>
              <a:gd fmla="val 16667" name="adj"/>
            </a:avLst>
          </a:prstGeom>
          <a:solidFill>
            <a:srgbClr val="ABF3D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" name="Google Shape;40;p68"/>
          <p:cNvSpPr txBox="1"/>
          <p:nvPr/>
        </p:nvSpPr>
        <p:spPr>
          <a:xfrm>
            <a:off x="0" y="3268"/>
            <a:ext cx="96854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Part 04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" name="Google Shape;41;p68"/>
          <p:cNvSpPr txBox="1"/>
          <p:nvPr/>
        </p:nvSpPr>
        <p:spPr>
          <a:xfrm>
            <a:off x="968541" y="93398"/>
            <a:ext cx="380665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결론 도출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6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1" name="Google Shape;51;p7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6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6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0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28.png"/><Relationship Id="rId5" Type="http://schemas.openxmlformats.org/officeDocument/2006/relationships/image" Target="../media/image39.png"/><Relationship Id="rId6" Type="http://schemas.openxmlformats.org/officeDocument/2006/relationships/image" Target="../media/image31.png"/><Relationship Id="rId7" Type="http://schemas.openxmlformats.org/officeDocument/2006/relationships/image" Target="../media/image30.png"/><Relationship Id="rId8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0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Relationship Id="rId5" Type="http://schemas.openxmlformats.org/officeDocument/2006/relationships/image" Target="../media/image36.png"/><Relationship Id="rId6" Type="http://schemas.openxmlformats.org/officeDocument/2006/relationships/image" Target="../media/image44.png"/><Relationship Id="rId7" Type="http://schemas.openxmlformats.org/officeDocument/2006/relationships/image" Target="../media/image41.png"/><Relationship Id="rId8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0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Relationship Id="rId9" Type="http://schemas.openxmlformats.org/officeDocument/2006/relationships/image" Target="../media/image49.png"/><Relationship Id="rId5" Type="http://schemas.openxmlformats.org/officeDocument/2006/relationships/image" Target="../media/image43.png"/><Relationship Id="rId6" Type="http://schemas.openxmlformats.org/officeDocument/2006/relationships/image" Target="../media/image52.png"/><Relationship Id="rId7" Type="http://schemas.openxmlformats.org/officeDocument/2006/relationships/image" Target="../media/image57.png"/><Relationship Id="rId8" Type="http://schemas.openxmlformats.org/officeDocument/2006/relationships/image" Target="../media/image5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png"/></Relationships>
</file>

<file path=ppt/slides/_rels/slide29.xml.rels><?xml version="1.0" encoding="UTF-8" standalone="yes"?><Relationships xmlns="http://schemas.openxmlformats.org/package/2006/relationships"><Relationship Id="rId10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1.png"/><Relationship Id="rId4" Type="http://schemas.openxmlformats.org/officeDocument/2006/relationships/image" Target="../media/image48.png"/><Relationship Id="rId9" Type="http://schemas.openxmlformats.org/officeDocument/2006/relationships/image" Target="../media/image70.png"/><Relationship Id="rId5" Type="http://schemas.openxmlformats.org/officeDocument/2006/relationships/image" Target="../media/image53.png"/><Relationship Id="rId6" Type="http://schemas.openxmlformats.org/officeDocument/2006/relationships/image" Target="../media/image60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4.png"/></Relationships>
</file>

<file path=ppt/slides/_rels/slide31.xml.rels><?xml version="1.0" encoding="UTF-8" standalone="yes"?><Relationships xmlns="http://schemas.openxmlformats.org/package/2006/relationships"><Relationship Id="rId10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7.png"/><Relationship Id="rId4" Type="http://schemas.openxmlformats.org/officeDocument/2006/relationships/image" Target="../media/image69.png"/><Relationship Id="rId9" Type="http://schemas.openxmlformats.org/officeDocument/2006/relationships/image" Target="../media/image76.png"/><Relationship Id="rId5" Type="http://schemas.openxmlformats.org/officeDocument/2006/relationships/image" Target="../media/image71.png"/><Relationship Id="rId6" Type="http://schemas.openxmlformats.org/officeDocument/2006/relationships/image" Target="../media/image68.png"/><Relationship Id="rId7" Type="http://schemas.openxmlformats.org/officeDocument/2006/relationships/image" Target="../media/image78.png"/><Relationship Id="rId8" Type="http://schemas.openxmlformats.org/officeDocument/2006/relationships/image" Target="../media/image7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7.png"/><Relationship Id="rId4" Type="http://schemas.openxmlformats.org/officeDocument/2006/relationships/image" Target="../media/image5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7.png"/><Relationship Id="rId4" Type="http://schemas.openxmlformats.org/officeDocument/2006/relationships/image" Target="../media/image5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5.png"/><Relationship Id="rId4" Type="http://schemas.openxmlformats.org/officeDocument/2006/relationships/image" Target="../media/image8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6.png"/><Relationship Id="rId4" Type="http://schemas.openxmlformats.org/officeDocument/2006/relationships/image" Target="../media/image83.png"/><Relationship Id="rId5" Type="http://schemas.openxmlformats.org/officeDocument/2006/relationships/image" Target="../media/image87.png"/><Relationship Id="rId6" Type="http://schemas.openxmlformats.org/officeDocument/2006/relationships/image" Target="../media/image8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2.png"/><Relationship Id="rId4" Type="http://schemas.openxmlformats.org/officeDocument/2006/relationships/image" Target="../media/image89.png"/><Relationship Id="rId5" Type="http://schemas.openxmlformats.org/officeDocument/2006/relationships/image" Target="../media/image80.png"/><Relationship Id="rId6" Type="http://schemas.openxmlformats.org/officeDocument/2006/relationships/image" Target="../media/image8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4.png"/><Relationship Id="rId6" Type="http://schemas.openxmlformats.org/officeDocument/2006/relationships/image" Target="../media/image9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2.png"/><Relationship Id="rId4" Type="http://schemas.openxmlformats.org/officeDocument/2006/relationships/image" Target="../media/image97.png"/><Relationship Id="rId5" Type="http://schemas.openxmlformats.org/officeDocument/2006/relationships/image" Target="../media/image93.png"/><Relationship Id="rId6" Type="http://schemas.openxmlformats.org/officeDocument/2006/relationships/image" Target="../media/image9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03.png"/><Relationship Id="rId4" Type="http://schemas.openxmlformats.org/officeDocument/2006/relationships/image" Target="../media/image96.png"/><Relationship Id="rId5" Type="http://schemas.openxmlformats.org/officeDocument/2006/relationships/image" Target="../media/image95.png"/><Relationship Id="rId6" Type="http://schemas.openxmlformats.org/officeDocument/2006/relationships/image" Target="../media/image10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2.png"/><Relationship Id="rId4" Type="http://schemas.openxmlformats.org/officeDocument/2006/relationships/image" Target="../media/image105.png"/><Relationship Id="rId5" Type="http://schemas.openxmlformats.org/officeDocument/2006/relationships/image" Target="../media/image101.png"/><Relationship Id="rId6" Type="http://schemas.openxmlformats.org/officeDocument/2006/relationships/image" Target="../media/image10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4.png"/><Relationship Id="rId4" Type="http://schemas.openxmlformats.org/officeDocument/2006/relationships/image" Target="../media/image106.png"/><Relationship Id="rId5" Type="http://schemas.openxmlformats.org/officeDocument/2006/relationships/image" Target="../media/image111.png"/><Relationship Id="rId6" Type="http://schemas.openxmlformats.org/officeDocument/2006/relationships/image" Target="../media/image10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5.png"/><Relationship Id="rId6" Type="http://schemas.openxmlformats.org/officeDocument/2006/relationships/image" Target="../media/image11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24.png"/><Relationship Id="rId4" Type="http://schemas.openxmlformats.org/officeDocument/2006/relationships/image" Target="../media/image121.png"/><Relationship Id="rId5" Type="http://schemas.openxmlformats.org/officeDocument/2006/relationships/image" Target="../media/image128.png"/><Relationship Id="rId6" Type="http://schemas.openxmlformats.org/officeDocument/2006/relationships/image" Target="../media/image12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22.png"/><Relationship Id="rId4" Type="http://schemas.openxmlformats.org/officeDocument/2006/relationships/image" Target="../media/image125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26.png"/><Relationship Id="rId4" Type="http://schemas.openxmlformats.org/officeDocument/2006/relationships/image" Target="../media/image133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1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"/>
          <p:cNvSpPr/>
          <p:nvPr/>
        </p:nvSpPr>
        <p:spPr>
          <a:xfrm>
            <a:off x="1" y="-90237"/>
            <a:ext cx="12192000" cy="7640053"/>
          </a:xfrm>
          <a:prstGeom prst="rect">
            <a:avLst/>
          </a:prstGeom>
          <a:solidFill>
            <a:schemeClr val="lt1">
              <a:alpha val="3686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" name="Google Shape;106;p1"/>
          <p:cNvSpPr txBox="1"/>
          <p:nvPr/>
        </p:nvSpPr>
        <p:spPr>
          <a:xfrm>
            <a:off x="-1" y="5255391"/>
            <a:ext cx="5900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</a:t>
            </a: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순살아파트</a:t>
            </a:r>
            <a:r>
              <a:rPr b="1"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’,</a:t>
            </a: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대구 부동산 시장에 어떤 영향을 주었나?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107;p1"/>
          <p:cNvSpPr txBox="1"/>
          <p:nvPr/>
        </p:nvSpPr>
        <p:spPr>
          <a:xfrm>
            <a:off x="7493001" y="6372000"/>
            <a:ext cx="22860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rgbClr val="385623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 순살치킨</a:t>
            </a:r>
            <a:endParaRPr b="1" i="0" sz="2000" u="none" cap="none" strike="noStrike">
              <a:solidFill>
                <a:srgbClr val="3856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" name="Google Shape;108;p1"/>
          <p:cNvSpPr txBox="1"/>
          <p:nvPr/>
        </p:nvSpPr>
        <p:spPr>
          <a:xfrm>
            <a:off x="9289143" y="6464333"/>
            <a:ext cx="290285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나서영 윤성원 이수진 최성진</a:t>
            </a:r>
            <a:endParaRPr/>
          </a:p>
        </p:txBody>
      </p:sp>
      <p:sp>
        <p:nvSpPr>
          <p:cNvPr id="109" name="Google Shape;109;p1"/>
          <p:cNvSpPr/>
          <p:nvPr/>
        </p:nvSpPr>
        <p:spPr>
          <a:xfrm>
            <a:off x="-5406571" y="4999051"/>
            <a:ext cx="13055599" cy="307140"/>
          </a:xfrm>
          <a:prstGeom prst="rect">
            <a:avLst/>
          </a:prstGeom>
          <a:solidFill>
            <a:srgbClr val="F8F9FA">
              <a:alpha val="91764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2100"/>
              <a:buFont typeface="Arimo"/>
              <a:buNone/>
            </a:pPr>
            <a:r>
              <a:rPr b="0" i="0" lang="ko-KR" sz="2100" u="none" cap="none" strike="noStrike">
                <a:solidFill>
                  <a:srgbClr val="385623"/>
                </a:solidFill>
                <a:latin typeface="Arimo"/>
                <a:ea typeface="Arimo"/>
                <a:cs typeface="Arimo"/>
                <a:sym typeface="Arimo"/>
              </a:rPr>
              <a:t>Poor construction</a:t>
            </a:r>
            <a:r>
              <a:rPr b="0" i="0" lang="ko-KR" sz="600" u="none" cap="none" strike="noStrike">
                <a:solidFill>
                  <a:srgbClr val="38562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0" i="0" sz="1800" u="none" cap="none" strike="noStrike">
              <a:solidFill>
                <a:srgbClr val="38562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937" y="1308740"/>
            <a:ext cx="10686126" cy="5275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957" y="1238206"/>
            <a:ext cx="6477123" cy="5312904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1"/>
          <p:cNvSpPr txBox="1"/>
          <p:nvPr/>
        </p:nvSpPr>
        <p:spPr>
          <a:xfrm>
            <a:off x="8169477" y="2828835"/>
            <a:ext cx="298383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건축년도 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2020년 이전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오피스텔 전월세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584" y="1193570"/>
            <a:ext cx="10926831" cy="5389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800" y="1312334"/>
            <a:ext cx="6476449" cy="531235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3"/>
          <p:cNvSpPr txBox="1"/>
          <p:nvPr/>
        </p:nvSpPr>
        <p:spPr>
          <a:xfrm>
            <a:off x="8138196" y="2828835"/>
            <a:ext cx="298383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건축년도 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2020년 </a:t>
            </a:r>
            <a:r>
              <a:rPr b="1" lang="ko-KR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이후</a:t>
            </a:r>
            <a:endParaRPr b="1" sz="24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오피스텔 전월세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7177" y="1189851"/>
            <a:ext cx="10817646" cy="5335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6437" y="1106134"/>
            <a:ext cx="6682829" cy="5427438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5"/>
          <p:cNvSpPr txBox="1"/>
          <p:nvPr/>
        </p:nvSpPr>
        <p:spPr>
          <a:xfrm>
            <a:off x="8346833" y="2828835"/>
            <a:ext cx="298383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건축년도 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2020년 이전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아파트 매매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617" y="1258684"/>
            <a:ext cx="10226766" cy="5048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925" y="1107600"/>
            <a:ext cx="6779820" cy="557710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7"/>
          <p:cNvSpPr txBox="1"/>
          <p:nvPr/>
        </p:nvSpPr>
        <p:spPr>
          <a:xfrm>
            <a:off x="8433459" y="2828835"/>
            <a:ext cx="298383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건축년도 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2020년 </a:t>
            </a:r>
            <a:r>
              <a:rPr b="1" lang="ko-KR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이후</a:t>
            </a:r>
            <a:endParaRPr b="1" sz="24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아파트 매매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754" y="1151034"/>
            <a:ext cx="10640492" cy="524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7680" y="1182719"/>
            <a:ext cx="6734787" cy="546963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9"/>
          <p:cNvSpPr txBox="1"/>
          <p:nvPr/>
        </p:nvSpPr>
        <p:spPr>
          <a:xfrm>
            <a:off x="8400842" y="3042497"/>
            <a:ext cx="298383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건축년도 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2020년 이전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아파트 전월세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"/>
          <p:cNvSpPr/>
          <p:nvPr/>
        </p:nvSpPr>
        <p:spPr>
          <a:xfrm>
            <a:off x="5333998" y="0"/>
            <a:ext cx="6858001" cy="6858000"/>
          </a:xfrm>
          <a:prstGeom prst="rect">
            <a:avLst/>
          </a:prstGeom>
          <a:solidFill>
            <a:srgbClr val="7F7F7F">
              <a:alpha val="4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471714" y="703943"/>
            <a:ext cx="4862283" cy="210457"/>
          </a:xfrm>
          <a:prstGeom prst="rect">
            <a:avLst/>
          </a:prstGeom>
          <a:solidFill>
            <a:srgbClr val="ABF3D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471714" y="239486"/>
            <a:ext cx="142763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sz="240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" name="Google Shape;118;p2"/>
          <p:cNvSpPr/>
          <p:nvPr/>
        </p:nvSpPr>
        <p:spPr>
          <a:xfrm flipH="1">
            <a:off x="-518102" y="1210547"/>
            <a:ext cx="3878158" cy="6148195"/>
          </a:xfrm>
          <a:prstGeom prst="parallelogram">
            <a:avLst>
              <a:gd fmla="val 25000" name="adj"/>
            </a:avLst>
          </a:prstGeom>
          <a:solidFill>
            <a:srgbClr val="D7F9EF">
              <a:alpha val="9803"/>
            </a:srgbClr>
          </a:solidFill>
          <a:ln cap="flat" cmpd="sng" w="12700">
            <a:solidFill>
              <a:srgbClr val="ABF3DE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9" name="Google Shape;119;p2"/>
          <p:cNvGrpSpPr/>
          <p:nvPr/>
        </p:nvGrpSpPr>
        <p:grpSpPr>
          <a:xfrm>
            <a:off x="471714" y="1370204"/>
            <a:ext cx="1728358" cy="794358"/>
            <a:chOff x="968833" y="1370204"/>
            <a:chExt cx="1728358" cy="794358"/>
          </a:xfrm>
        </p:grpSpPr>
        <p:sp>
          <p:nvSpPr>
            <p:cNvPr id="120" name="Google Shape;120;p2"/>
            <p:cNvSpPr txBox="1"/>
            <p:nvPr/>
          </p:nvSpPr>
          <p:spPr>
            <a:xfrm>
              <a:off x="968833" y="1370204"/>
              <a:ext cx="118391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rgbClr val="222A35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Part 01</a:t>
              </a:r>
              <a:endParaRPr sz="24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1" name="Google Shape;121;p2"/>
            <p:cNvSpPr txBox="1"/>
            <p:nvPr/>
          </p:nvSpPr>
          <p:spPr>
            <a:xfrm>
              <a:off x="968833" y="1826008"/>
              <a:ext cx="1728358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222A35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함수기능 &amp; 역할</a:t>
              </a:r>
              <a:endParaRPr/>
            </a:p>
          </p:txBody>
        </p:sp>
      </p:grpSp>
      <p:grpSp>
        <p:nvGrpSpPr>
          <p:cNvPr id="122" name="Google Shape;122;p2"/>
          <p:cNvGrpSpPr/>
          <p:nvPr/>
        </p:nvGrpSpPr>
        <p:grpSpPr>
          <a:xfrm>
            <a:off x="713091" y="2541151"/>
            <a:ext cx="1415772" cy="794358"/>
            <a:chOff x="968833" y="2244560"/>
            <a:chExt cx="1415772" cy="794358"/>
          </a:xfrm>
        </p:grpSpPr>
        <p:sp>
          <p:nvSpPr>
            <p:cNvPr id="123" name="Google Shape;123;p2"/>
            <p:cNvSpPr txBox="1"/>
            <p:nvPr/>
          </p:nvSpPr>
          <p:spPr>
            <a:xfrm>
              <a:off x="968833" y="2244560"/>
              <a:ext cx="118391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rgbClr val="222A35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Part 02</a:t>
              </a:r>
              <a:endParaRPr sz="24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4" name="Google Shape;124;p2"/>
            <p:cNvSpPr txBox="1"/>
            <p:nvPr/>
          </p:nvSpPr>
          <p:spPr>
            <a:xfrm>
              <a:off x="968833" y="2700364"/>
              <a:ext cx="1415772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222A35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주제선정배경</a:t>
              </a:r>
              <a:endParaRPr/>
            </a:p>
          </p:txBody>
        </p:sp>
      </p:grpSp>
      <p:grpSp>
        <p:nvGrpSpPr>
          <p:cNvPr id="125" name="Google Shape;125;p2"/>
          <p:cNvGrpSpPr/>
          <p:nvPr/>
        </p:nvGrpSpPr>
        <p:grpSpPr>
          <a:xfrm>
            <a:off x="968833" y="3712098"/>
            <a:ext cx="1800493" cy="794358"/>
            <a:chOff x="968833" y="3118916"/>
            <a:chExt cx="1800493" cy="794358"/>
          </a:xfrm>
        </p:grpSpPr>
        <p:sp>
          <p:nvSpPr>
            <p:cNvPr id="126" name="Google Shape;126;p2"/>
            <p:cNvSpPr txBox="1"/>
            <p:nvPr/>
          </p:nvSpPr>
          <p:spPr>
            <a:xfrm>
              <a:off x="968833" y="3118916"/>
              <a:ext cx="118391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rgbClr val="222A35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Part 03</a:t>
              </a:r>
              <a:endParaRPr sz="24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7" name="Google Shape;127;p2"/>
            <p:cNvSpPr txBox="1"/>
            <p:nvPr/>
          </p:nvSpPr>
          <p:spPr>
            <a:xfrm>
              <a:off x="968833" y="3574720"/>
              <a:ext cx="1800493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222A35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가설 설정 &amp; 검정</a:t>
              </a:r>
              <a:endParaRPr/>
            </a:p>
          </p:txBody>
        </p:sp>
      </p:grpSp>
      <p:grpSp>
        <p:nvGrpSpPr>
          <p:cNvPr id="128" name="Google Shape;128;p2"/>
          <p:cNvGrpSpPr/>
          <p:nvPr/>
        </p:nvGrpSpPr>
        <p:grpSpPr>
          <a:xfrm>
            <a:off x="1420977" y="4883044"/>
            <a:ext cx="1183914" cy="794358"/>
            <a:chOff x="968833" y="3993272"/>
            <a:chExt cx="1183914" cy="794358"/>
          </a:xfrm>
        </p:grpSpPr>
        <p:sp>
          <p:nvSpPr>
            <p:cNvPr id="129" name="Google Shape;129;p2"/>
            <p:cNvSpPr txBox="1"/>
            <p:nvPr/>
          </p:nvSpPr>
          <p:spPr>
            <a:xfrm>
              <a:off x="968833" y="3993272"/>
              <a:ext cx="118391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rgbClr val="222A35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Part 04</a:t>
              </a:r>
              <a:endParaRPr sz="24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0" name="Google Shape;130;p2"/>
            <p:cNvSpPr txBox="1"/>
            <p:nvPr/>
          </p:nvSpPr>
          <p:spPr>
            <a:xfrm>
              <a:off x="968833" y="4449076"/>
              <a:ext cx="107753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222A35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결론 도출</a:t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709" y="1126158"/>
            <a:ext cx="10994581" cy="5427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1264" y="1244016"/>
            <a:ext cx="6546469" cy="531669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1"/>
          <p:cNvSpPr txBox="1"/>
          <p:nvPr/>
        </p:nvSpPr>
        <p:spPr>
          <a:xfrm>
            <a:off x="8266889" y="2991697"/>
            <a:ext cx="298383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건축년도 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2020년 </a:t>
            </a:r>
            <a:r>
              <a:rPr b="1" lang="ko-KR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이후</a:t>
            </a:r>
            <a:endParaRPr b="1" sz="24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아파트 전월세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"/>
          <p:cNvSpPr/>
          <p:nvPr/>
        </p:nvSpPr>
        <p:spPr>
          <a:xfrm>
            <a:off x="471714" y="703943"/>
            <a:ext cx="4862283" cy="210457"/>
          </a:xfrm>
          <a:prstGeom prst="rect">
            <a:avLst/>
          </a:prstGeom>
          <a:solidFill>
            <a:srgbClr val="ABF3D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5" name="Google Shape;265;p22"/>
          <p:cNvSpPr txBox="1"/>
          <p:nvPr/>
        </p:nvSpPr>
        <p:spPr>
          <a:xfrm>
            <a:off x="471714" y="1370204"/>
            <a:ext cx="3704860" cy="1800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순살아파트 사건으로 인한</a:t>
            </a:r>
            <a:endParaRPr sz="24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대구 부동산 거래 건수 분석</a:t>
            </a:r>
            <a:endParaRPr sz="24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2"/>
          <p:cNvSpPr txBox="1"/>
          <p:nvPr/>
        </p:nvSpPr>
        <p:spPr>
          <a:xfrm>
            <a:off x="471714" y="5111297"/>
            <a:ext cx="3217227" cy="9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KDT AI빅데이터 전문가 양성과정</a:t>
            </a:r>
            <a:endParaRPr sz="160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순살치킨조 나서영</a:t>
            </a:r>
            <a:endParaRPr sz="160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7" name="Google Shape;267;p22"/>
          <p:cNvSpPr/>
          <p:nvPr/>
        </p:nvSpPr>
        <p:spPr>
          <a:xfrm>
            <a:off x="5076825" y="0"/>
            <a:ext cx="7115175" cy="6858000"/>
          </a:xfrm>
          <a:prstGeom prst="rect">
            <a:avLst/>
          </a:prstGeom>
          <a:solidFill>
            <a:srgbClr val="ABF3D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8" name="Google Shape;26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6825" y="2819400"/>
            <a:ext cx="7115175" cy="40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23"/>
          <p:cNvGrpSpPr/>
          <p:nvPr/>
        </p:nvGrpSpPr>
        <p:grpSpPr>
          <a:xfrm>
            <a:off x="5343549" y="1596413"/>
            <a:ext cx="6415311" cy="469232"/>
            <a:chOff x="5379645" y="1596413"/>
            <a:chExt cx="6415311" cy="469232"/>
          </a:xfrm>
        </p:grpSpPr>
        <p:sp>
          <p:nvSpPr>
            <p:cNvPr id="274" name="Google Shape;274;p23"/>
            <p:cNvSpPr/>
            <p:nvPr/>
          </p:nvSpPr>
          <p:spPr>
            <a:xfrm>
              <a:off x="5379645" y="1596413"/>
              <a:ext cx="6415311" cy="469232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5" name="Google Shape;275;p23"/>
            <p:cNvSpPr txBox="1"/>
            <p:nvPr/>
          </p:nvSpPr>
          <p:spPr>
            <a:xfrm>
              <a:off x="5379645" y="1639638"/>
              <a:ext cx="64153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2022-2023 대구광역시 아파트 매매/전월세 거래건수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76" name="Google Shape;276;p23"/>
          <p:cNvPicPr preferRelativeResize="0"/>
          <p:nvPr/>
        </p:nvPicPr>
        <p:blipFill rotWithShape="1">
          <a:blip r:embed="rId3">
            <a:alphaModFix/>
          </a:blip>
          <a:srcRect b="0" l="7573" r="8550" t="0"/>
          <a:stretch/>
        </p:blipFill>
        <p:spPr>
          <a:xfrm>
            <a:off x="5249776" y="2272413"/>
            <a:ext cx="6509084" cy="3880154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3"/>
          <p:cNvSpPr txBox="1"/>
          <p:nvPr/>
        </p:nvSpPr>
        <p:spPr>
          <a:xfrm>
            <a:off x="1134788" y="2397894"/>
            <a:ext cx="3533465" cy="24579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순살아파트, 정말</a:t>
            </a:r>
            <a:endParaRPr b="1"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대구 부동산 시장에 영향을 미쳤을까?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하나. 2022년에 비하여 2023년 5~7월에</a:t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     아파트 매매 건수가 줄었을 것</a:t>
            </a: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이다.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둘. 아파트를 매매하지 않으므로, 그 수요가</a:t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   오피스텔 시장으로 이동</a:t>
            </a: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했을 것이다.</a:t>
            </a:r>
            <a:endParaRPr/>
          </a:p>
        </p:txBody>
      </p:sp>
      <p:sp>
        <p:nvSpPr>
          <p:cNvPr id="278" name="Google Shape;278;p23"/>
          <p:cNvSpPr/>
          <p:nvPr/>
        </p:nvSpPr>
        <p:spPr>
          <a:xfrm>
            <a:off x="596765" y="1596413"/>
            <a:ext cx="4240861" cy="4395401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4"/>
          <p:cNvSpPr/>
          <p:nvPr/>
        </p:nvSpPr>
        <p:spPr>
          <a:xfrm>
            <a:off x="677703" y="1228895"/>
            <a:ext cx="10785986" cy="469232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24"/>
          <p:cNvSpPr txBox="1"/>
          <p:nvPr/>
        </p:nvSpPr>
        <p:spPr>
          <a:xfrm>
            <a:off x="677703" y="1272119"/>
            <a:ext cx="107859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2022년 / 2023년 5~7월 아파트 매매 거래 건수 변화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" name="Google Shape;285;p24"/>
          <p:cNvGrpSpPr/>
          <p:nvPr/>
        </p:nvGrpSpPr>
        <p:grpSpPr>
          <a:xfrm>
            <a:off x="859856" y="1972745"/>
            <a:ext cx="10472287" cy="4504623"/>
            <a:chOff x="0" y="1225615"/>
            <a:chExt cx="10193154" cy="6882464"/>
          </a:xfrm>
        </p:grpSpPr>
        <p:pic>
          <p:nvPicPr>
            <p:cNvPr id="286" name="Google Shape;286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795436" y="1225615"/>
              <a:ext cx="3397718" cy="22033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397718" y="5904694"/>
              <a:ext cx="3397718" cy="22033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Google Shape;288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5904696"/>
              <a:ext cx="3397718" cy="22033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2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795436" y="3428996"/>
              <a:ext cx="3397718" cy="22033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2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397718" y="3428996"/>
              <a:ext cx="3397718" cy="22033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2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0" y="3428998"/>
              <a:ext cx="3397718" cy="22033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2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397718" y="1225616"/>
              <a:ext cx="3397718" cy="22033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2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0" y="1225617"/>
              <a:ext cx="3397718" cy="22033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4" name="Google Shape;294;p24"/>
          <p:cNvSpPr txBox="1"/>
          <p:nvPr/>
        </p:nvSpPr>
        <p:spPr>
          <a:xfrm>
            <a:off x="8149573" y="5402358"/>
            <a:ext cx="414830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매매 거래 건수: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2022 &lt; 2023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5"/>
          <p:cNvSpPr/>
          <p:nvPr/>
        </p:nvSpPr>
        <p:spPr>
          <a:xfrm>
            <a:off x="677703" y="1228895"/>
            <a:ext cx="10785986" cy="469232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p25"/>
          <p:cNvSpPr txBox="1"/>
          <p:nvPr/>
        </p:nvSpPr>
        <p:spPr>
          <a:xfrm>
            <a:off x="677703" y="1272119"/>
            <a:ext cx="107859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2022년 / 2023년 5~7월 아파트 전세 거래 건수 변화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5"/>
          <p:cNvSpPr txBox="1"/>
          <p:nvPr/>
        </p:nvSpPr>
        <p:spPr>
          <a:xfrm>
            <a:off x="8053321" y="5383752"/>
            <a:ext cx="414830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전세 거래 건수: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2022 &gt; 2023</a:t>
            </a:r>
            <a:endParaRPr/>
          </a:p>
        </p:txBody>
      </p:sp>
      <p:grpSp>
        <p:nvGrpSpPr>
          <p:cNvPr id="302" name="Google Shape;302;p25"/>
          <p:cNvGrpSpPr/>
          <p:nvPr/>
        </p:nvGrpSpPr>
        <p:grpSpPr>
          <a:xfrm>
            <a:off x="848990" y="1899385"/>
            <a:ext cx="10327905" cy="4616918"/>
            <a:chOff x="462014" y="1466248"/>
            <a:chExt cx="7952338" cy="5819274"/>
          </a:xfrm>
        </p:grpSpPr>
        <p:pic>
          <p:nvPicPr>
            <p:cNvPr id="303" name="Google Shape;303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71397" y="5322770"/>
              <a:ext cx="2634220" cy="19627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" name="Google Shape;304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62014" y="5322770"/>
              <a:ext cx="2634220" cy="19627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80132" y="3429000"/>
              <a:ext cx="2634220" cy="19627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Google Shape;306;p2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121073" y="3429000"/>
              <a:ext cx="2634220" cy="19627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p2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62014" y="3429000"/>
              <a:ext cx="2634220" cy="19627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2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730454" y="1466248"/>
              <a:ext cx="2634220" cy="19627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2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096234" y="1466248"/>
              <a:ext cx="2634220" cy="19627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Google Shape;310;p2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62014" y="1466248"/>
              <a:ext cx="2634220" cy="196275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6"/>
          <p:cNvSpPr/>
          <p:nvPr/>
        </p:nvSpPr>
        <p:spPr>
          <a:xfrm>
            <a:off x="677703" y="1228895"/>
            <a:ext cx="10785986" cy="469232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6" name="Google Shape;316;p26"/>
          <p:cNvSpPr txBox="1"/>
          <p:nvPr/>
        </p:nvSpPr>
        <p:spPr>
          <a:xfrm>
            <a:off x="677703" y="1272119"/>
            <a:ext cx="107859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2022년 / 2023년 5~7월 아파트 월세 월세 건수 변화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7" name="Google Shape;317;p26"/>
          <p:cNvGrpSpPr/>
          <p:nvPr/>
        </p:nvGrpSpPr>
        <p:grpSpPr>
          <a:xfrm>
            <a:off x="677703" y="1963554"/>
            <a:ext cx="10497228" cy="4629751"/>
            <a:chOff x="471637" y="1193025"/>
            <a:chExt cx="8377188" cy="6091895"/>
          </a:xfrm>
        </p:grpSpPr>
        <p:pic>
          <p:nvPicPr>
            <p:cNvPr id="318" name="Google Shape;318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24461" y="5254287"/>
              <a:ext cx="2752825" cy="2030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Google Shape;319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1637" y="5254287"/>
              <a:ext cx="2752825" cy="2030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Google Shape;320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095999" y="3223657"/>
              <a:ext cx="2752825" cy="2030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Google Shape;321;p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224462" y="3223657"/>
              <a:ext cx="2752825" cy="2030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71638" y="3223658"/>
              <a:ext cx="2752825" cy="2030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2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096000" y="1193025"/>
              <a:ext cx="2752825" cy="2030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2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224463" y="1193026"/>
              <a:ext cx="2752825" cy="2030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Google Shape;325;p2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71638" y="1193027"/>
              <a:ext cx="2752825" cy="20306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6" name="Google Shape;326;p26"/>
          <p:cNvSpPr txBox="1"/>
          <p:nvPr/>
        </p:nvSpPr>
        <p:spPr>
          <a:xfrm>
            <a:off x="8053321" y="5383752"/>
            <a:ext cx="414830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월세 거래 건수: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2022 &gt; 2023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27"/>
          <p:cNvGrpSpPr/>
          <p:nvPr/>
        </p:nvGrpSpPr>
        <p:grpSpPr>
          <a:xfrm>
            <a:off x="5343549" y="1711918"/>
            <a:ext cx="6415311" cy="469232"/>
            <a:chOff x="5379645" y="1596413"/>
            <a:chExt cx="6415311" cy="469232"/>
          </a:xfrm>
        </p:grpSpPr>
        <p:sp>
          <p:nvSpPr>
            <p:cNvPr id="332" name="Google Shape;332;p27"/>
            <p:cNvSpPr/>
            <p:nvPr/>
          </p:nvSpPr>
          <p:spPr>
            <a:xfrm>
              <a:off x="5379645" y="1596413"/>
              <a:ext cx="6415311" cy="469232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3" name="Google Shape;333;p27"/>
            <p:cNvSpPr txBox="1"/>
            <p:nvPr/>
          </p:nvSpPr>
          <p:spPr>
            <a:xfrm>
              <a:off x="5379645" y="1639638"/>
              <a:ext cx="64153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새로운 분류 기준: 년도별 순살/비순살 아파트 매매 건수 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4" name="Google Shape;334;p27"/>
          <p:cNvSpPr/>
          <p:nvPr/>
        </p:nvSpPr>
        <p:spPr>
          <a:xfrm>
            <a:off x="596765" y="1596413"/>
            <a:ext cx="4240861" cy="4395401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5" name="Google Shape;335;p27"/>
          <p:cNvSpPr txBox="1"/>
          <p:nvPr/>
        </p:nvSpPr>
        <p:spPr>
          <a:xfrm>
            <a:off x="1038535" y="2226516"/>
            <a:ext cx="3533465" cy="30581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데이터 분석 결과: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- 아파트 매매 거래 건수는 2023년이 많음</a:t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=&gt; 순살 아파트 사건이 영향을 미쳤다면,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ko-KR" sz="1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오히려 매매는 줄어들어야 마땅함</a:t>
            </a:r>
            <a:endParaRPr sz="13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- 아파트 전월세 거래 건수는 2022년이 더 많음</a:t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=&gt; 오히려 </a:t>
            </a:r>
            <a:r>
              <a:rPr lang="ko-KR" sz="1300">
                <a:solidFill>
                  <a:srgbClr val="188C44"/>
                </a:solidFill>
                <a:latin typeface="Arial"/>
                <a:ea typeface="Arial"/>
                <a:cs typeface="Arial"/>
                <a:sym typeface="Arial"/>
              </a:rPr>
              <a:t>전세사기/갭투자</a:t>
            </a: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와</a:t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ko-KR" sz="1300">
                <a:solidFill>
                  <a:srgbClr val="188C44"/>
                </a:solidFill>
                <a:latin typeface="Arial"/>
                <a:ea typeface="Arial"/>
                <a:cs typeface="Arial"/>
                <a:sym typeface="Arial"/>
              </a:rPr>
              <a:t>부동산 시장의 완화</a:t>
            </a: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로 인한 매매 상승이 </a:t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     해당 데이터에서도 잘 드러나고 있음</a:t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6" name="Google Shape;336;p27"/>
          <p:cNvPicPr preferRelativeResize="0"/>
          <p:nvPr/>
        </p:nvPicPr>
        <p:blipFill rotWithShape="1">
          <a:blip r:embed="rId3">
            <a:alphaModFix/>
          </a:blip>
          <a:srcRect b="0" l="7342" r="7867" t="0"/>
          <a:stretch/>
        </p:blipFill>
        <p:spPr>
          <a:xfrm>
            <a:off x="5279396" y="2226516"/>
            <a:ext cx="6479464" cy="407803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7"/>
          <p:cNvSpPr txBox="1"/>
          <p:nvPr/>
        </p:nvSpPr>
        <p:spPr>
          <a:xfrm>
            <a:off x="6058269" y="1091956"/>
            <a:ext cx="4921718" cy="3981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혹시 매매 데이터의 하락이 ‘비순살 아파트’ 때문은 아닐까?!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8"/>
          <p:cNvSpPr/>
          <p:nvPr/>
        </p:nvSpPr>
        <p:spPr>
          <a:xfrm>
            <a:off x="677703" y="1228895"/>
            <a:ext cx="10785986" cy="469232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3" name="Google Shape;343;p28"/>
          <p:cNvSpPr txBox="1"/>
          <p:nvPr/>
        </p:nvSpPr>
        <p:spPr>
          <a:xfrm>
            <a:off x="677703" y="1272119"/>
            <a:ext cx="107859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2022년 5~7월 순살 / 비순살 아파트별 매매 거래 건수 변화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703" y="1741351"/>
            <a:ext cx="10785984" cy="5209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9"/>
          <p:cNvSpPr/>
          <p:nvPr/>
        </p:nvSpPr>
        <p:spPr>
          <a:xfrm>
            <a:off x="677703" y="1228895"/>
            <a:ext cx="10785986" cy="469232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0" name="Google Shape;350;p29"/>
          <p:cNvSpPr txBox="1"/>
          <p:nvPr/>
        </p:nvSpPr>
        <p:spPr>
          <a:xfrm>
            <a:off x="677703" y="1272119"/>
            <a:ext cx="107859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2022년 5~7월 순살 / 비순살 아파트별 매매 거래 건수 변화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29"/>
          <p:cNvSpPr txBox="1"/>
          <p:nvPr/>
        </p:nvSpPr>
        <p:spPr>
          <a:xfrm>
            <a:off x="8409455" y="5256887"/>
            <a:ext cx="4148305" cy="744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순살아파트 매매량 적지만</a:t>
            </a:r>
            <a:endParaRPr sz="15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전반적으로 상승하는 추세</a:t>
            </a:r>
            <a:endParaRPr sz="15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2" name="Google Shape;352;p29"/>
          <p:cNvGrpSpPr/>
          <p:nvPr/>
        </p:nvGrpSpPr>
        <p:grpSpPr>
          <a:xfrm>
            <a:off x="884645" y="1896176"/>
            <a:ext cx="10372099" cy="4446872"/>
            <a:chOff x="1751796" y="952901"/>
            <a:chExt cx="8114099" cy="6956658"/>
          </a:xfrm>
        </p:grpSpPr>
        <p:pic>
          <p:nvPicPr>
            <p:cNvPr id="353" name="Google Shape;353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456494" y="5590673"/>
              <a:ext cx="2704699" cy="23188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" name="Google Shape;354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51796" y="5590673"/>
              <a:ext cx="2704699" cy="23188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" name="Google Shape;355;p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161195" y="3271787"/>
              <a:ext cx="2704699" cy="23188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" name="Google Shape;356;p2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456496" y="3271787"/>
              <a:ext cx="2704699" cy="23188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" name="Google Shape;357;p2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751797" y="3271787"/>
              <a:ext cx="2704699" cy="23188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Google Shape;358;p2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161196" y="952901"/>
              <a:ext cx="2704699" cy="23188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Google Shape;359;p2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456497" y="952901"/>
              <a:ext cx="2704699" cy="23188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" name="Google Shape;360;p2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751798" y="952901"/>
              <a:ext cx="2704699" cy="231888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281" y="1038325"/>
            <a:ext cx="3910900" cy="570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0"/>
          <p:cNvSpPr/>
          <p:nvPr/>
        </p:nvSpPr>
        <p:spPr>
          <a:xfrm>
            <a:off x="677703" y="1228895"/>
            <a:ext cx="10785986" cy="469232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6" name="Google Shape;366;p30"/>
          <p:cNvSpPr txBox="1"/>
          <p:nvPr/>
        </p:nvSpPr>
        <p:spPr>
          <a:xfrm>
            <a:off x="677703" y="1272119"/>
            <a:ext cx="107859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2023년 5~7월 순살 / 비순살 아파트별 매매 거래 건수 변화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" name="Google Shape;36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703" y="1741351"/>
            <a:ext cx="10785985" cy="5313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1"/>
          <p:cNvSpPr/>
          <p:nvPr/>
        </p:nvSpPr>
        <p:spPr>
          <a:xfrm>
            <a:off x="677703" y="1228895"/>
            <a:ext cx="10785986" cy="469232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3" name="Google Shape;373;p31"/>
          <p:cNvSpPr txBox="1"/>
          <p:nvPr/>
        </p:nvSpPr>
        <p:spPr>
          <a:xfrm>
            <a:off x="677703" y="1272119"/>
            <a:ext cx="107859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2023년 5~7월 순살 / 비순살 아파트별 매매 거래 건수 변화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31"/>
          <p:cNvSpPr txBox="1"/>
          <p:nvPr/>
        </p:nvSpPr>
        <p:spPr>
          <a:xfrm>
            <a:off x="7591309" y="5133878"/>
            <a:ext cx="4148305" cy="10906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지역별 차이는 있으나</a:t>
            </a:r>
            <a:endParaRPr sz="15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순살 아파트 매매량은 </a:t>
            </a:r>
            <a:endParaRPr sz="15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약간의 하락세를 보임</a:t>
            </a:r>
            <a:endParaRPr sz="15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5" name="Google Shape;375;p31"/>
          <p:cNvGrpSpPr/>
          <p:nvPr/>
        </p:nvGrpSpPr>
        <p:grpSpPr>
          <a:xfrm>
            <a:off x="770022" y="1828800"/>
            <a:ext cx="10536456" cy="4620125"/>
            <a:chOff x="1886552" y="1058779"/>
            <a:chExt cx="8316228" cy="5861785"/>
          </a:xfrm>
        </p:grpSpPr>
        <p:pic>
          <p:nvPicPr>
            <p:cNvPr id="376" name="Google Shape;376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58628" y="4967438"/>
              <a:ext cx="2772076" cy="1953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7" name="Google Shape;377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86552" y="4967438"/>
              <a:ext cx="2772076" cy="1953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" name="Google Shape;378;p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430704" y="3011905"/>
              <a:ext cx="2772076" cy="1953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Google Shape;379;p3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658628" y="3011905"/>
              <a:ext cx="2772076" cy="1953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p3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886552" y="3011905"/>
              <a:ext cx="2772076" cy="1953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" name="Google Shape;381;p3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430704" y="1058779"/>
              <a:ext cx="2772076" cy="1953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" name="Google Shape;382;p3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658628" y="1058779"/>
              <a:ext cx="2772076" cy="1953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" name="Google Shape;383;p3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886552" y="1058779"/>
              <a:ext cx="2772076" cy="19531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" name="Google Shape;388;p32"/>
          <p:cNvGrpSpPr/>
          <p:nvPr/>
        </p:nvGrpSpPr>
        <p:grpSpPr>
          <a:xfrm>
            <a:off x="5343549" y="1711918"/>
            <a:ext cx="6415311" cy="469232"/>
            <a:chOff x="5379645" y="1596413"/>
            <a:chExt cx="6415311" cy="469232"/>
          </a:xfrm>
        </p:grpSpPr>
        <p:sp>
          <p:nvSpPr>
            <p:cNvPr id="389" name="Google Shape;389;p32"/>
            <p:cNvSpPr/>
            <p:nvPr/>
          </p:nvSpPr>
          <p:spPr>
            <a:xfrm>
              <a:off x="5379645" y="1596413"/>
              <a:ext cx="6415311" cy="469232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0" name="Google Shape;390;p32"/>
            <p:cNvSpPr txBox="1"/>
            <p:nvPr/>
          </p:nvSpPr>
          <p:spPr>
            <a:xfrm>
              <a:off x="5379645" y="1639638"/>
              <a:ext cx="64153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새로운 원인을 지목하자 !</a:t>
              </a:r>
              <a:endParaRPr/>
            </a:p>
          </p:txBody>
        </p:sp>
      </p:grpSp>
      <p:sp>
        <p:nvSpPr>
          <p:cNvPr id="391" name="Google Shape;391;p32"/>
          <p:cNvSpPr/>
          <p:nvPr/>
        </p:nvSpPr>
        <p:spPr>
          <a:xfrm>
            <a:off x="596765" y="1596413"/>
            <a:ext cx="4240861" cy="4395401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2" name="Google Shape;392;p32"/>
          <p:cNvSpPr txBox="1"/>
          <p:nvPr/>
        </p:nvSpPr>
        <p:spPr>
          <a:xfrm>
            <a:off x="822898" y="2210346"/>
            <a:ext cx="4014728" cy="30581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데이터 분석 결과: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- 2022년 순살 아파트는 상승, 비순살 아파트는 하락</a:t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- 2023년은 </a:t>
            </a:r>
            <a:r>
              <a:rPr lang="ko-KR" sz="1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모든 아파트의 수치가 하락</a:t>
            </a:r>
            <a:endParaRPr sz="13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None/>
            </a:pPr>
            <a:r>
              <a:t/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- 2023년 순살 아파트의 매매건수는 줄었지만</a:t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  다른 수치도 줄었으므로, 영향력 확신 불가</a:t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=&gt; 그렇다면 왜 대구는  </a:t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      순살아파트 사건의 영향력 밖에 있을까?</a:t>
            </a:r>
            <a:endParaRPr/>
          </a:p>
        </p:txBody>
      </p:sp>
      <p:sp>
        <p:nvSpPr>
          <p:cNvPr id="393" name="Google Shape;393;p32"/>
          <p:cNvSpPr txBox="1"/>
          <p:nvPr/>
        </p:nvSpPr>
        <p:spPr>
          <a:xfrm>
            <a:off x="5343549" y="2683869"/>
            <a:ext cx="6415311" cy="27699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하나. 순살아파트 사건 이후 기간이 얼마 지나지 않아</a:t>
            </a:r>
            <a:endParaRPr sz="20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                         결과에 반영되지 않았을 가능성이 있는가?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   둘. LH 아파트만의 문제인가?  </a:t>
            </a:r>
            <a:endParaRPr sz="20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   셋. </a:t>
            </a:r>
            <a:r>
              <a:rPr lang="ko-KR" sz="2000">
                <a:solidFill>
                  <a:srgbClr val="222A35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수도권과의 거리감 </a:t>
            </a:r>
            <a:r>
              <a:rPr lang="ko-KR" sz="20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때문에, 대구는 영향을 덜 받는가?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oogle Shape;398;p33"/>
          <p:cNvGrpSpPr/>
          <p:nvPr/>
        </p:nvGrpSpPr>
        <p:grpSpPr>
          <a:xfrm>
            <a:off x="677703" y="1228895"/>
            <a:ext cx="5309211" cy="469232"/>
            <a:chOff x="677703" y="1228895"/>
            <a:chExt cx="5309211" cy="469232"/>
          </a:xfrm>
        </p:grpSpPr>
        <p:sp>
          <p:nvSpPr>
            <p:cNvPr id="399" name="Google Shape;399;p33"/>
            <p:cNvSpPr/>
            <p:nvPr/>
          </p:nvSpPr>
          <p:spPr>
            <a:xfrm>
              <a:off x="677703" y="1228895"/>
              <a:ext cx="5309210" cy="469232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0" name="Google Shape;400;p33"/>
            <p:cNvSpPr txBox="1"/>
            <p:nvPr/>
          </p:nvSpPr>
          <p:spPr>
            <a:xfrm>
              <a:off x="677704" y="1272119"/>
              <a:ext cx="530921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2023년 5~7월 서울특별시 아파트 매매 거래 건수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1" name="Google Shape;401;p33"/>
          <p:cNvGrpSpPr/>
          <p:nvPr/>
        </p:nvGrpSpPr>
        <p:grpSpPr>
          <a:xfrm>
            <a:off x="6327732" y="1228895"/>
            <a:ext cx="5309211" cy="469232"/>
            <a:chOff x="677703" y="1228895"/>
            <a:chExt cx="5309211" cy="469232"/>
          </a:xfrm>
        </p:grpSpPr>
        <p:sp>
          <p:nvSpPr>
            <p:cNvPr id="402" name="Google Shape;402;p33"/>
            <p:cNvSpPr/>
            <p:nvPr/>
          </p:nvSpPr>
          <p:spPr>
            <a:xfrm>
              <a:off x="677703" y="1228895"/>
              <a:ext cx="5309210" cy="469232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3" name="Google Shape;403;p33"/>
            <p:cNvSpPr txBox="1"/>
            <p:nvPr/>
          </p:nvSpPr>
          <p:spPr>
            <a:xfrm>
              <a:off x="677704" y="1272119"/>
              <a:ext cx="530921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2023년 5~7월 대구광역시 아파트 매매 거래 건수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04" name="Google Shape;40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703" y="1775059"/>
            <a:ext cx="5309210" cy="4817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05089" y="1832810"/>
            <a:ext cx="5431853" cy="4701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4"/>
          <p:cNvSpPr txBox="1"/>
          <p:nvPr/>
        </p:nvSpPr>
        <p:spPr>
          <a:xfrm>
            <a:off x="5343549" y="1755143"/>
            <a:ext cx="64153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새로운 원인을 지목하자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34"/>
          <p:cNvSpPr/>
          <p:nvPr/>
        </p:nvSpPr>
        <p:spPr>
          <a:xfrm>
            <a:off x="1251283" y="1534669"/>
            <a:ext cx="4240861" cy="4395401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2" name="Google Shape;412;p34"/>
          <p:cNvSpPr txBox="1"/>
          <p:nvPr/>
        </p:nvSpPr>
        <p:spPr>
          <a:xfrm>
            <a:off x="1477416" y="2148602"/>
            <a:ext cx="4014728" cy="33582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데이터 분석 결과: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- 2023년 5~7월 서울 아파트 매매에 대하여</a:t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  순살 / 비순살 아파트 거래건수 모두가 감소했고,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ko-KR" sz="1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비순살 아파트의 감소량이 더 큼</a:t>
            </a:r>
            <a:endParaRPr sz="13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- 서울과 대구의 그래프 모양이 서로 비슷함</a:t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  6 – 5 – 7월 순으로 높은 순위를 차지</a:t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=&gt; 그렇다면 순살아파트 사건이</a:t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      한국 부동산 시장에 큰 영향을 주지 못했는가?</a:t>
            </a:r>
            <a:endParaRPr/>
          </a:p>
        </p:txBody>
      </p:sp>
      <p:pic>
        <p:nvPicPr>
          <p:cNvPr id="413" name="Google Shape;41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1534669"/>
            <a:ext cx="5309210" cy="2159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3357" y="3862309"/>
            <a:ext cx="5431853" cy="2107933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4"/>
          <p:cNvSpPr txBox="1"/>
          <p:nvPr/>
        </p:nvSpPr>
        <p:spPr>
          <a:xfrm>
            <a:off x="6096001" y="997411"/>
            <a:ext cx="53092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2023년 5~7월 서울특별시 아파트 매 거래 건수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5"/>
          <p:cNvSpPr txBox="1"/>
          <p:nvPr/>
        </p:nvSpPr>
        <p:spPr>
          <a:xfrm>
            <a:off x="878610" y="1749694"/>
            <a:ext cx="10434779" cy="3358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순살 아파트 사건은 </a:t>
            </a:r>
            <a:endParaRPr sz="30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대구광역시 부동산 흐름에</a:t>
            </a:r>
            <a:endParaRPr sz="30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(적어도 지금까지는) </a:t>
            </a:r>
            <a:r>
              <a:rPr lang="ko-KR"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큰 영향을 미치지 못했다.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6"/>
          <p:cNvSpPr txBox="1"/>
          <p:nvPr/>
        </p:nvSpPr>
        <p:spPr>
          <a:xfrm>
            <a:off x="5343549" y="1755143"/>
            <a:ext cx="64153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새로운 원인을 지목하자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36"/>
          <p:cNvSpPr/>
          <p:nvPr/>
        </p:nvSpPr>
        <p:spPr>
          <a:xfrm>
            <a:off x="1251283" y="1534669"/>
            <a:ext cx="4240861" cy="4395401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7" name="Google Shape;427;p36"/>
          <p:cNvSpPr txBox="1"/>
          <p:nvPr/>
        </p:nvSpPr>
        <p:spPr>
          <a:xfrm>
            <a:off x="1477416" y="2148602"/>
            <a:ext cx="4014728" cy="2758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번외 ) 오피스텔 데이터 분석 결과: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- 2023년보다 2022년에 더 많은 오피스텔이 거래</a:t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=&gt; 투자 목적, 1인 가구 증가 등이</a:t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      오피스텔 매입 심리를 자극했을 가능성</a:t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=&gt; 대구 </a:t>
            </a:r>
            <a:r>
              <a:rPr lang="ko-KR" sz="1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아파트 매매 거래 수는 증가</a:t>
            </a:r>
            <a:endParaRPr sz="13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      대구 </a:t>
            </a:r>
            <a:r>
              <a:rPr lang="ko-KR" sz="13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오피스텔 거래 수는 감소</a:t>
            </a:r>
            <a:endParaRPr sz="13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36"/>
          <p:cNvSpPr txBox="1"/>
          <p:nvPr/>
        </p:nvSpPr>
        <p:spPr>
          <a:xfrm>
            <a:off x="6096001" y="997411"/>
            <a:ext cx="53092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2023년 5~7월 서울특별시 아파트 매 거래 건수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9" name="Google Shape;429;p36"/>
          <p:cNvGrpSpPr/>
          <p:nvPr/>
        </p:nvGrpSpPr>
        <p:grpSpPr>
          <a:xfrm>
            <a:off x="6574933" y="1182077"/>
            <a:ext cx="4830278" cy="5060777"/>
            <a:chOff x="6477802" y="1182077"/>
            <a:chExt cx="4830278" cy="5060777"/>
          </a:xfrm>
        </p:grpSpPr>
        <p:pic>
          <p:nvPicPr>
            <p:cNvPr id="430" name="Google Shape;430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477802" y="3827715"/>
              <a:ext cx="4830278" cy="24151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1" name="Google Shape;431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77802" y="1182077"/>
              <a:ext cx="4830278" cy="241513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7"/>
          <p:cNvSpPr txBox="1"/>
          <p:nvPr/>
        </p:nvSpPr>
        <p:spPr>
          <a:xfrm>
            <a:off x="2083946" y="2253969"/>
            <a:ext cx="3533465" cy="24579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순살아파트, 정말</a:t>
            </a:r>
            <a:endParaRPr b="1"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대구 부동산 시장에 영향을 미쳤을까?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하나. 2022년에 비하여 2023년 5~7월에</a:t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     아파트 매매 건수가 줄었을 것</a:t>
            </a: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이다.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둘. 아파트를 매매하지 않으므로, 그 수요가</a:t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   오피스텔 시장으로 이동</a:t>
            </a: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했을 것이다.</a:t>
            </a:r>
            <a:endParaRPr/>
          </a:p>
        </p:txBody>
      </p:sp>
      <p:sp>
        <p:nvSpPr>
          <p:cNvPr id="437" name="Google Shape;437;p37"/>
          <p:cNvSpPr/>
          <p:nvPr/>
        </p:nvSpPr>
        <p:spPr>
          <a:xfrm>
            <a:off x="1545923" y="1452488"/>
            <a:ext cx="4240861" cy="4395401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8" name="Google Shape;438;p37"/>
          <p:cNvSpPr/>
          <p:nvPr/>
        </p:nvSpPr>
        <p:spPr>
          <a:xfrm>
            <a:off x="6666563" y="1452488"/>
            <a:ext cx="4240861" cy="4395401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9" name="Google Shape;439;p37"/>
          <p:cNvSpPr txBox="1"/>
          <p:nvPr/>
        </p:nvSpPr>
        <p:spPr>
          <a:xfrm>
            <a:off x="6892696" y="2066421"/>
            <a:ext cx="4014728" cy="2758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번외 ) 오피스텔 데이터 분석 결과: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- 2023년보다 2022년에 더 많은 오피스텔이 거래</a:t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=&gt; 투자 목적, 1인 가구 증가 등이</a:t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      오피스텔 매입 심리를 자극했을 가능성</a:t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=&gt; 2023년 대구 </a:t>
            </a:r>
            <a:r>
              <a:rPr lang="ko-KR" sz="1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아파트 매매 거래 수는 증가</a:t>
            </a:r>
            <a:endParaRPr sz="13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      2023년 대구 </a:t>
            </a:r>
            <a:r>
              <a:rPr lang="ko-KR" sz="13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오피스텔 거래 수는 감소</a:t>
            </a:r>
            <a:endParaRPr sz="13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8"/>
          <p:cNvSpPr txBox="1"/>
          <p:nvPr/>
        </p:nvSpPr>
        <p:spPr>
          <a:xfrm>
            <a:off x="878610" y="1749694"/>
            <a:ext cx="10434779" cy="3358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순살 아파트 사건은 </a:t>
            </a:r>
            <a:endParaRPr sz="30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대구광역시 부동산 흐름에</a:t>
            </a:r>
            <a:endParaRPr sz="30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(진짜로) </a:t>
            </a:r>
            <a:r>
              <a:rPr lang="ko-KR"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큰 영향을 미치지 못했다.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9"/>
          <p:cNvSpPr/>
          <p:nvPr/>
        </p:nvSpPr>
        <p:spPr>
          <a:xfrm>
            <a:off x="8343900" y="1485899"/>
            <a:ext cx="2863516" cy="130542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50" name="Google Shape;450;p39"/>
          <p:cNvGrpSpPr/>
          <p:nvPr/>
        </p:nvGrpSpPr>
        <p:grpSpPr>
          <a:xfrm>
            <a:off x="487279" y="950495"/>
            <a:ext cx="6912142" cy="5450306"/>
            <a:chOff x="487279" y="764005"/>
            <a:chExt cx="6912142" cy="5450306"/>
          </a:xfrm>
        </p:grpSpPr>
        <p:sp>
          <p:nvSpPr>
            <p:cNvPr id="451" name="Google Shape;451;p39"/>
            <p:cNvSpPr/>
            <p:nvPr/>
          </p:nvSpPr>
          <p:spPr>
            <a:xfrm>
              <a:off x="487279" y="764005"/>
              <a:ext cx="6912142" cy="5450306"/>
            </a:xfrm>
            <a:prstGeom prst="rect">
              <a:avLst/>
            </a:prstGeom>
            <a:noFill/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452" name="Google Shape;452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9114" y="1299410"/>
              <a:ext cx="6038184" cy="44035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3" name="Google Shape;453;p39"/>
            <p:cNvSpPr/>
            <p:nvPr/>
          </p:nvSpPr>
          <p:spPr>
            <a:xfrm>
              <a:off x="487279" y="764005"/>
              <a:ext cx="2003258" cy="535405"/>
            </a:xfrm>
            <a:prstGeom prst="rect">
              <a:avLst/>
            </a:prstGeom>
            <a:solidFill>
              <a:srgbClr val="D7F9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아파트 매매</a:t>
              </a:r>
              <a:endParaRPr/>
            </a:p>
          </p:txBody>
        </p:sp>
      </p:grpSp>
      <p:sp>
        <p:nvSpPr>
          <p:cNvPr id="454" name="Google Shape;454;p39"/>
          <p:cNvSpPr txBox="1"/>
          <p:nvPr/>
        </p:nvSpPr>
        <p:spPr>
          <a:xfrm>
            <a:off x="8343900" y="1762626"/>
            <a:ext cx="29642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2020~2022 건축년도 기준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5" name="Google Shape;455;p39"/>
          <p:cNvSpPr txBox="1"/>
          <p:nvPr/>
        </p:nvSpPr>
        <p:spPr>
          <a:xfrm>
            <a:off x="8343900" y="3165868"/>
            <a:ext cx="2771913" cy="1020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다른 연도보다 2020~2022 사이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F88478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중구 동구 북구 달서구 수성구</a:t>
            </a:r>
            <a:endParaRPr b="1" sz="1400">
              <a:solidFill>
                <a:srgbClr val="F8847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연도별 평당금액 평균이 떨어짐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6" name="Google Shape;456;p39"/>
          <p:cNvSpPr/>
          <p:nvPr/>
        </p:nvSpPr>
        <p:spPr>
          <a:xfrm>
            <a:off x="8343900" y="1335505"/>
            <a:ext cx="2863516" cy="150394"/>
          </a:xfrm>
          <a:prstGeom prst="rect">
            <a:avLst/>
          </a:prstGeom>
          <a:solidFill>
            <a:srgbClr val="D7F9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7" name="Google Shape;457;p39"/>
          <p:cNvSpPr/>
          <p:nvPr/>
        </p:nvSpPr>
        <p:spPr>
          <a:xfrm>
            <a:off x="8343900" y="6250406"/>
            <a:ext cx="2863516" cy="150394"/>
          </a:xfrm>
          <a:prstGeom prst="rect">
            <a:avLst/>
          </a:prstGeom>
          <a:solidFill>
            <a:srgbClr val="D7F9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8" name="Google Shape;458;p39"/>
          <p:cNvSpPr/>
          <p:nvPr/>
        </p:nvSpPr>
        <p:spPr>
          <a:xfrm rot="-1928450">
            <a:off x="3581715" y="2470468"/>
            <a:ext cx="2860391" cy="377190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9" name="Google Shape;459;p39"/>
          <p:cNvSpPr txBox="1"/>
          <p:nvPr/>
        </p:nvSpPr>
        <p:spPr>
          <a:xfrm>
            <a:off x="8343900" y="2196888"/>
            <a:ext cx="27991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평당금액 : 거래금액/면적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0" name="Google Shape;460;p39"/>
          <p:cNvSpPr txBox="1"/>
          <p:nvPr/>
        </p:nvSpPr>
        <p:spPr>
          <a:xfrm>
            <a:off x="8343900" y="5192408"/>
            <a:ext cx="3307316" cy="697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2020~2022 사이에 지은 아파트의</a:t>
            </a:r>
            <a:endParaRPr b="1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매매가격이 떨어질 것이라는 </a:t>
            </a:r>
            <a:r>
              <a:rPr b="1" lang="ko-KR" sz="1400">
                <a:solidFill>
                  <a:srgbClr val="F88478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가설 채택</a:t>
            </a:r>
            <a:endParaRPr b="1" sz="1400">
              <a:solidFill>
                <a:srgbClr val="F8847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1" name="Google Shape;461;p39"/>
          <p:cNvSpPr/>
          <p:nvPr/>
        </p:nvSpPr>
        <p:spPr>
          <a:xfrm rot="5400000">
            <a:off x="9501166" y="4447356"/>
            <a:ext cx="484632" cy="484632"/>
          </a:xfrm>
          <a:prstGeom prst="chevron">
            <a:avLst>
              <a:gd fmla="val 50000" name="adj"/>
            </a:avLst>
          </a:prstGeom>
          <a:solidFill>
            <a:srgbClr val="D7F9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"/>
          <p:cNvSpPr/>
          <p:nvPr/>
        </p:nvSpPr>
        <p:spPr>
          <a:xfrm>
            <a:off x="6307921" y="1534451"/>
            <a:ext cx="3513221" cy="2002056"/>
          </a:xfrm>
          <a:prstGeom prst="rect">
            <a:avLst/>
          </a:prstGeom>
          <a:solidFill>
            <a:schemeClr val="lt1"/>
          </a:solidFill>
          <a:ln cap="flat" cmpd="sng" w="508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" name="Google Shape;141;p4"/>
          <p:cNvSpPr txBox="1"/>
          <p:nvPr/>
        </p:nvSpPr>
        <p:spPr>
          <a:xfrm>
            <a:off x="6461926" y="1718083"/>
            <a:ext cx="309595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(건축년도별) 평당가격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변화 시각화 함수 개발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6461926" y="2471896"/>
            <a:ext cx="30237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총체적 데이터 전처리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" name="Google Shape;143;p4"/>
          <p:cNvSpPr txBox="1"/>
          <p:nvPr/>
        </p:nvSpPr>
        <p:spPr>
          <a:xfrm>
            <a:off x="6461926" y="2948710"/>
            <a:ext cx="30237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피피티 제작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" name="Google Shape;144;p4"/>
          <p:cNvSpPr/>
          <p:nvPr/>
        </p:nvSpPr>
        <p:spPr>
          <a:xfrm>
            <a:off x="2324667" y="1534451"/>
            <a:ext cx="3513221" cy="2002056"/>
          </a:xfrm>
          <a:prstGeom prst="rect">
            <a:avLst/>
          </a:prstGeom>
          <a:solidFill>
            <a:schemeClr val="lt1"/>
          </a:solidFill>
          <a:ln cap="flat" cmpd="sng" w="508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5" name="Google Shape;145;p4"/>
          <p:cNvPicPr preferRelativeResize="0"/>
          <p:nvPr/>
        </p:nvPicPr>
        <p:blipFill rotWithShape="1">
          <a:blip r:embed="rId3">
            <a:alphaModFix/>
          </a:blip>
          <a:srcRect b="0" l="0" r="48288" t="8335"/>
          <a:stretch/>
        </p:blipFill>
        <p:spPr>
          <a:xfrm>
            <a:off x="446329" y="1148860"/>
            <a:ext cx="1667490" cy="240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4"/>
          <p:cNvPicPr preferRelativeResize="0"/>
          <p:nvPr/>
        </p:nvPicPr>
        <p:blipFill rotWithShape="1">
          <a:blip r:embed="rId3">
            <a:alphaModFix/>
          </a:blip>
          <a:srcRect b="0" l="0" r="48288" t="8335"/>
          <a:stretch/>
        </p:blipFill>
        <p:spPr>
          <a:xfrm>
            <a:off x="440313" y="3806193"/>
            <a:ext cx="1667490" cy="240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4"/>
          <p:cNvSpPr/>
          <p:nvPr/>
        </p:nvSpPr>
        <p:spPr>
          <a:xfrm>
            <a:off x="250850" y="3036675"/>
            <a:ext cx="2058447" cy="508303"/>
          </a:xfrm>
          <a:prstGeom prst="rect">
            <a:avLst/>
          </a:prstGeom>
          <a:solidFill>
            <a:schemeClr val="lt1"/>
          </a:solidFill>
          <a:ln cap="flat" cmpd="sng" w="508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(팀장) 나서영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" name="Google Shape;148;p4"/>
          <p:cNvSpPr/>
          <p:nvPr/>
        </p:nvSpPr>
        <p:spPr>
          <a:xfrm>
            <a:off x="244834" y="5651257"/>
            <a:ext cx="2058447" cy="508303"/>
          </a:xfrm>
          <a:prstGeom prst="rect">
            <a:avLst/>
          </a:prstGeom>
          <a:solidFill>
            <a:schemeClr val="lt1"/>
          </a:solidFill>
          <a:ln cap="flat" cmpd="sng" w="508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윤성원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9" name="Google Shape;149;p4"/>
          <p:cNvPicPr preferRelativeResize="0"/>
          <p:nvPr/>
        </p:nvPicPr>
        <p:blipFill rotWithShape="1">
          <a:blip r:embed="rId3">
            <a:alphaModFix/>
          </a:blip>
          <a:srcRect b="0" l="0" r="48288" t="8335"/>
          <a:stretch/>
        </p:blipFill>
        <p:spPr>
          <a:xfrm>
            <a:off x="10020263" y="1176684"/>
            <a:ext cx="1616296" cy="2365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4"/>
          <p:cNvPicPr preferRelativeResize="0"/>
          <p:nvPr/>
        </p:nvPicPr>
        <p:blipFill rotWithShape="1">
          <a:blip r:embed="rId3">
            <a:alphaModFix/>
          </a:blip>
          <a:srcRect b="0" l="0" r="48288" t="8335"/>
          <a:stretch/>
        </p:blipFill>
        <p:spPr>
          <a:xfrm>
            <a:off x="10020263" y="3833007"/>
            <a:ext cx="1616296" cy="236583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4"/>
          <p:cNvSpPr/>
          <p:nvPr/>
        </p:nvSpPr>
        <p:spPr>
          <a:xfrm>
            <a:off x="9830785" y="3035569"/>
            <a:ext cx="1995250" cy="500514"/>
          </a:xfrm>
          <a:prstGeom prst="rect">
            <a:avLst/>
          </a:prstGeom>
          <a:solidFill>
            <a:schemeClr val="lt1"/>
          </a:solidFill>
          <a:ln cap="flat" cmpd="sng" w="508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최성진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" name="Google Shape;152;p4"/>
          <p:cNvSpPr/>
          <p:nvPr/>
        </p:nvSpPr>
        <p:spPr>
          <a:xfrm>
            <a:off x="9830785" y="5649797"/>
            <a:ext cx="1995250" cy="500514"/>
          </a:xfrm>
          <a:prstGeom prst="rect">
            <a:avLst/>
          </a:prstGeom>
          <a:solidFill>
            <a:schemeClr val="lt1"/>
          </a:solidFill>
          <a:ln cap="flat" cmpd="sng" w="508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이수진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2478673" y="1737333"/>
            <a:ext cx="283802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(분기 비교) 계약 건수 변화 시각화 함수 개발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2478673" y="2491146"/>
            <a:ext cx="30237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프로토콜링 및 코드 추합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2478673" y="2967960"/>
            <a:ext cx="30237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디버깅 및 프로세스 수립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" name="Google Shape;156;p4"/>
          <p:cNvSpPr/>
          <p:nvPr/>
        </p:nvSpPr>
        <p:spPr>
          <a:xfrm>
            <a:off x="2324667" y="4149481"/>
            <a:ext cx="3513221" cy="2002056"/>
          </a:xfrm>
          <a:prstGeom prst="rect">
            <a:avLst/>
          </a:prstGeom>
          <a:solidFill>
            <a:schemeClr val="lt1"/>
          </a:solidFill>
          <a:ln cap="flat" cmpd="sng" w="508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" name="Google Shape;157;p4"/>
          <p:cNvSpPr txBox="1"/>
          <p:nvPr/>
        </p:nvSpPr>
        <p:spPr>
          <a:xfrm>
            <a:off x="2478672" y="4342738"/>
            <a:ext cx="335921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(분기 비교) 평당가격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변화 추이 시각화 함수 개발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" name="Google Shape;158;p4"/>
          <p:cNvSpPr txBox="1"/>
          <p:nvPr/>
        </p:nvSpPr>
        <p:spPr>
          <a:xfrm>
            <a:off x="2478673" y="5096551"/>
            <a:ext cx="30237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결론 분석 및 결론 도출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" name="Google Shape;159;p4"/>
          <p:cNvSpPr txBox="1"/>
          <p:nvPr/>
        </p:nvSpPr>
        <p:spPr>
          <a:xfrm>
            <a:off x="2478673" y="5573365"/>
            <a:ext cx="30237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디버깅 및 프로세스 수립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" name="Google Shape;160;p4"/>
          <p:cNvSpPr/>
          <p:nvPr/>
        </p:nvSpPr>
        <p:spPr>
          <a:xfrm>
            <a:off x="6307587" y="4148255"/>
            <a:ext cx="3513221" cy="2002056"/>
          </a:xfrm>
          <a:prstGeom prst="rect">
            <a:avLst/>
          </a:prstGeom>
          <a:solidFill>
            <a:schemeClr val="lt1"/>
          </a:solidFill>
          <a:ln cap="flat" cmpd="sng" w="508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" name="Google Shape;161;p4"/>
          <p:cNvSpPr txBox="1"/>
          <p:nvPr/>
        </p:nvSpPr>
        <p:spPr>
          <a:xfrm>
            <a:off x="6461592" y="4360765"/>
            <a:ext cx="309595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(건축년도별) 계약건수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변화 시각화 함수 개발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" name="Google Shape;162;p4"/>
          <p:cNvSpPr txBox="1"/>
          <p:nvPr/>
        </p:nvSpPr>
        <p:spPr>
          <a:xfrm>
            <a:off x="6461593" y="5114578"/>
            <a:ext cx="30237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자료조사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" name="Google Shape;163;p4"/>
          <p:cNvSpPr txBox="1"/>
          <p:nvPr/>
        </p:nvSpPr>
        <p:spPr>
          <a:xfrm>
            <a:off x="6461593" y="5591392"/>
            <a:ext cx="30237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피피티 제작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oogle Shape;466;p40"/>
          <p:cNvGrpSpPr/>
          <p:nvPr/>
        </p:nvGrpSpPr>
        <p:grpSpPr>
          <a:xfrm>
            <a:off x="487279" y="950494"/>
            <a:ext cx="6912142" cy="5450306"/>
            <a:chOff x="487279" y="848226"/>
            <a:chExt cx="6912142" cy="5450306"/>
          </a:xfrm>
        </p:grpSpPr>
        <p:pic>
          <p:nvPicPr>
            <p:cNvPr id="467" name="Google Shape;467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1594" y="1383631"/>
              <a:ext cx="5893224" cy="44035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8" name="Google Shape;468;p40"/>
            <p:cNvSpPr/>
            <p:nvPr/>
          </p:nvSpPr>
          <p:spPr>
            <a:xfrm>
              <a:off x="487279" y="848226"/>
              <a:ext cx="6912142" cy="5450306"/>
            </a:xfrm>
            <a:prstGeom prst="rect">
              <a:avLst/>
            </a:prstGeom>
            <a:noFill/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9" name="Google Shape;469;p40"/>
            <p:cNvSpPr/>
            <p:nvPr/>
          </p:nvSpPr>
          <p:spPr>
            <a:xfrm>
              <a:off x="487279" y="848226"/>
              <a:ext cx="2003258" cy="535405"/>
            </a:xfrm>
            <a:prstGeom prst="rect">
              <a:avLst/>
            </a:prstGeom>
            <a:solidFill>
              <a:srgbClr val="D7F9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아파트 전세</a:t>
              </a:r>
              <a:endParaRPr/>
            </a:p>
          </p:txBody>
        </p:sp>
      </p:grpSp>
      <p:sp>
        <p:nvSpPr>
          <p:cNvPr id="470" name="Google Shape;470;p40"/>
          <p:cNvSpPr/>
          <p:nvPr/>
        </p:nvSpPr>
        <p:spPr>
          <a:xfrm>
            <a:off x="8343900" y="1485899"/>
            <a:ext cx="2863516" cy="130542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1" name="Google Shape;471;p40"/>
          <p:cNvSpPr txBox="1"/>
          <p:nvPr/>
        </p:nvSpPr>
        <p:spPr>
          <a:xfrm>
            <a:off x="8343900" y="1762626"/>
            <a:ext cx="29642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2020~2022 건축년도 기준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2" name="Google Shape;472;p40"/>
          <p:cNvSpPr txBox="1"/>
          <p:nvPr/>
        </p:nvSpPr>
        <p:spPr>
          <a:xfrm>
            <a:off x="8343900" y="3165868"/>
            <a:ext cx="2771913" cy="1020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다른 연도보다 2020~2022 사이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F88478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중구 북구 남구 수성구</a:t>
            </a:r>
            <a:endParaRPr b="1" sz="1400">
              <a:solidFill>
                <a:srgbClr val="F8847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연도별 평당금액 평균이 떨어짐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3" name="Google Shape;473;p40"/>
          <p:cNvSpPr/>
          <p:nvPr/>
        </p:nvSpPr>
        <p:spPr>
          <a:xfrm>
            <a:off x="8343900" y="1335505"/>
            <a:ext cx="2863516" cy="150394"/>
          </a:xfrm>
          <a:prstGeom prst="rect">
            <a:avLst/>
          </a:prstGeom>
          <a:solidFill>
            <a:srgbClr val="D7F9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4" name="Google Shape;474;p40"/>
          <p:cNvSpPr/>
          <p:nvPr/>
        </p:nvSpPr>
        <p:spPr>
          <a:xfrm>
            <a:off x="8343900" y="6250406"/>
            <a:ext cx="2863516" cy="150394"/>
          </a:xfrm>
          <a:prstGeom prst="rect">
            <a:avLst/>
          </a:prstGeom>
          <a:solidFill>
            <a:srgbClr val="D7F9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5" name="Google Shape;475;p40"/>
          <p:cNvSpPr/>
          <p:nvPr/>
        </p:nvSpPr>
        <p:spPr>
          <a:xfrm rot="-1355874">
            <a:off x="3801620" y="1833728"/>
            <a:ext cx="2432131" cy="4295273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6" name="Google Shape;476;p40"/>
          <p:cNvSpPr txBox="1"/>
          <p:nvPr/>
        </p:nvSpPr>
        <p:spPr>
          <a:xfrm>
            <a:off x="8343900" y="2196888"/>
            <a:ext cx="27991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평당금액 : 거래금액/면적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7" name="Google Shape;477;p40"/>
          <p:cNvSpPr txBox="1"/>
          <p:nvPr/>
        </p:nvSpPr>
        <p:spPr>
          <a:xfrm>
            <a:off x="8343900" y="5192408"/>
            <a:ext cx="3127779" cy="697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2020~2022 사이에 지은 아파트의</a:t>
            </a:r>
            <a:endParaRPr b="1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전세값이 떨어질 것이라는 </a:t>
            </a:r>
            <a:r>
              <a:rPr b="1" lang="ko-KR" sz="1400">
                <a:solidFill>
                  <a:srgbClr val="F88478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가설 채택</a:t>
            </a:r>
            <a:endParaRPr b="1" sz="1400">
              <a:solidFill>
                <a:srgbClr val="F8847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8" name="Google Shape;478;p40"/>
          <p:cNvSpPr/>
          <p:nvPr/>
        </p:nvSpPr>
        <p:spPr>
          <a:xfrm rot="5400000">
            <a:off x="9501166" y="4447356"/>
            <a:ext cx="484632" cy="484632"/>
          </a:xfrm>
          <a:prstGeom prst="chevron">
            <a:avLst>
              <a:gd fmla="val 50000" name="adj"/>
            </a:avLst>
          </a:prstGeom>
          <a:solidFill>
            <a:srgbClr val="D7F9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3" name="Google Shape;483;p41"/>
          <p:cNvGrpSpPr/>
          <p:nvPr/>
        </p:nvGrpSpPr>
        <p:grpSpPr>
          <a:xfrm>
            <a:off x="487279" y="950494"/>
            <a:ext cx="6912142" cy="5450306"/>
            <a:chOff x="487279" y="764005"/>
            <a:chExt cx="6912142" cy="5450306"/>
          </a:xfrm>
        </p:grpSpPr>
        <p:pic>
          <p:nvPicPr>
            <p:cNvPr id="484" name="Google Shape;484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226" y="1299410"/>
              <a:ext cx="5895960" cy="44035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5" name="Google Shape;485;p41"/>
            <p:cNvSpPr/>
            <p:nvPr/>
          </p:nvSpPr>
          <p:spPr>
            <a:xfrm>
              <a:off x="487279" y="764005"/>
              <a:ext cx="6912142" cy="5450306"/>
            </a:xfrm>
            <a:prstGeom prst="rect">
              <a:avLst/>
            </a:prstGeom>
            <a:noFill/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6" name="Google Shape;486;p41"/>
            <p:cNvSpPr/>
            <p:nvPr/>
          </p:nvSpPr>
          <p:spPr>
            <a:xfrm>
              <a:off x="487279" y="764005"/>
              <a:ext cx="2003258" cy="535405"/>
            </a:xfrm>
            <a:prstGeom prst="rect">
              <a:avLst/>
            </a:prstGeom>
            <a:solidFill>
              <a:srgbClr val="D7F9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아파트 월세</a:t>
              </a:r>
              <a:endParaRPr/>
            </a:p>
          </p:txBody>
        </p:sp>
      </p:grpSp>
      <p:sp>
        <p:nvSpPr>
          <p:cNvPr id="487" name="Google Shape;487;p41"/>
          <p:cNvSpPr/>
          <p:nvPr/>
        </p:nvSpPr>
        <p:spPr>
          <a:xfrm>
            <a:off x="8343900" y="1485899"/>
            <a:ext cx="2863516" cy="130542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8" name="Google Shape;488;p41"/>
          <p:cNvSpPr txBox="1"/>
          <p:nvPr/>
        </p:nvSpPr>
        <p:spPr>
          <a:xfrm>
            <a:off x="8343900" y="1762626"/>
            <a:ext cx="29642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2020~2022 건축년도 기준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9" name="Google Shape;489;p41"/>
          <p:cNvSpPr txBox="1"/>
          <p:nvPr/>
        </p:nvSpPr>
        <p:spPr>
          <a:xfrm>
            <a:off x="8343900" y="3165868"/>
            <a:ext cx="3114955" cy="1020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다른 연도보다 2020~2022 사이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F88478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중구 동구 북구 달서구 남구 수성구</a:t>
            </a:r>
            <a:endParaRPr b="1" sz="1400">
              <a:solidFill>
                <a:srgbClr val="F8847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연도별 평당금액 평균이 상승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0" name="Google Shape;490;p41"/>
          <p:cNvSpPr/>
          <p:nvPr/>
        </p:nvSpPr>
        <p:spPr>
          <a:xfrm>
            <a:off x="8343900" y="1335505"/>
            <a:ext cx="2863516" cy="150394"/>
          </a:xfrm>
          <a:prstGeom prst="rect">
            <a:avLst/>
          </a:prstGeom>
          <a:solidFill>
            <a:srgbClr val="D7F9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1" name="Google Shape;491;p41"/>
          <p:cNvSpPr/>
          <p:nvPr/>
        </p:nvSpPr>
        <p:spPr>
          <a:xfrm>
            <a:off x="8343900" y="6250406"/>
            <a:ext cx="2863516" cy="150394"/>
          </a:xfrm>
          <a:prstGeom prst="rect">
            <a:avLst/>
          </a:prstGeom>
          <a:solidFill>
            <a:srgbClr val="D7F9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2" name="Google Shape;492;p41"/>
          <p:cNvSpPr/>
          <p:nvPr/>
        </p:nvSpPr>
        <p:spPr>
          <a:xfrm rot="-1638111">
            <a:off x="3785632" y="2205093"/>
            <a:ext cx="2447379" cy="399417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3" name="Google Shape;493;p41"/>
          <p:cNvSpPr txBox="1"/>
          <p:nvPr/>
        </p:nvSpPr>
        <p:spPr>
          <a:xfrm>
            <a:off x="8343900" y="2196888"/>
            <a:ext cx="27991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평당금액 : 거래금액/면적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4" name="Google Shape;494;p41"/>
          <p:cNvSpPr txBox="1"/>
          <p:nvPr/>
        </p:nvSpPr>
        <p:spPr>
          <a:xfrm>
            <a:off x="8343900" y="5192408"/>
            <a:ext cx="2948243" cy="1020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2020~2022 사이에 지은 아파트</a:t>
            </a:r>
            <a:endParaRPr b="1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매매 기피가 월세 평당금액 상승에</a:t>
            </a:r>
            <a:endParaRPr b="1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영향을 미칠 것이라는 </a:t>
            </a:r>
            <a:r>
              <a:rPr b="1" lang="ko-KR" sz="1400">
                <a:solidFill>
                  <a:srgbClr val="F88478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가설 채택</a:t>
            </a:r>
            <a:endParaRPr b="1" sz="1400">
              <a:solidFill>
                <a:srgbClr val="F8847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5" name="Google Shape;495;p41"/>
          <p:cNvSpPr/>
          <p:nvPr/>
        </p:nvSpPr>
        <p:spPr>
          <a:xfrm rot="5400000">
            <a:off x="9501166" y="4447356"/>
            <a:ext cx="484632" cy="484632"/>
          </a:xfrm>
          <a:prstGeom prst="chevron">
            <a:avLst>
              <a:gd fmla="val 50000" name="adj"/>
            </a:avLst>
          </a:prstGeom>
          <a:solidFill>
            <a:srgbClr val="D7F9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Google Shape;500;p42"/>
          <p:cNvGrpSpPr/>
          <p:nvPr/>
        </p:nvGrpSpPr>
        <p:grpSpPr>
          <a:xfrm>
            <a:off x="487279" y="938462"/>
            <a:ext cx="6912142" cy="5450306"/>
            <a:chOff x="487279" y="764005"/>
            <a:chExt cx="6912142" cy="5450306"/>
          </a:xfrm>
        </p:grpSpPr>
        <p:pic>
          <p:nvPicPr>
            <p:cNvPr id="501" name="Google Shape;501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06147" y="1299410"/>
              <a:ext cx="5964118" cy="44035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2" name="Google Shape;502;p42"/>
            <p:cNvSpPr/>
            <p:nvPr/>
          </p:nvSpPr>
          <p:spPr>
            <a:xfrm>
              <a:off x="487279" y="764005"/>
              <a:ext cx="6912142" cy="5450306"/>
            </a:xfrm>
            <a:prstGeom prst="rect">
              <a:avLst/>
            </a:prstGeom>
            <a:noFill/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3" name="Google Shape;503;p42"/>
            <p:cNvSpPr/>
            <p:nvPr/>
          </p:nvSpPr>
          <p:spPr>
            <a:xfrm>
              <a:off x="487279" y="764005"/>
              <a:ext cx="2003258" cy="535405"/>
            </a:xfrm>
            <a:prstGeom prst="rect">
              <a:avLst/>
            </a:prstGeom>
            <a:solidFill>
              <a:srgbClr val="D7F9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오피스텔 매매</a:t>
              </a:r>
              <a:endParaRPr/>
            </a:p>
          </p:txBody>
        </p:sp>
      </p:grpSp>
      <p:sp>
        <p:nvSpPr>
          <p:cNvPr id="504" name="Google Shape;504;p42"/>
          <p:cNvSpPr/>
          <p:nvPr/>
        </p:nvSpPr>
        <p:spPr>
          <a:xfrm>
            <a:off x="8343900" y="1485899"/>
            <a:ext cx="2863516" cy="130542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5" name="Google Shape;505;p42"/>
          <p:cNvSpPr txBox="1"/>
          <p:nvPr/>
        </p:nvSpPr>
        <p:spPr>
          <a:xfrm>
            <a:off x="8343900" y="1762626"/>
            <a:ext cx="29642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2020~2022 건축년도 기준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6" name="Google Shape;506;p42"/>
          <p:cNvSpPr txBox="1"/>
          <p:nvPr/>
        </p:nvSpPr>
        <p:spPr>
          <a:xfrm>
            <a:off x="8343900" y="3165868"/>
            <a:ext cx="2771913" cy="1020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다른 연도보다 2020~2022 사이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F88478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중구 동구 남구 수성구 달성군</a:t>
            </a:r>
            <a:endParaRPr b="1" sz="1400">
              <a:solidFill>
                <a:srgbClr val="F8847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연도별 평당금액 평균이 상승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7" name="Google Shape;507;p42"/>
          <p:cNvSpPr/>
          <p:nvPr/>
        </p:nvSpPr>
        <p:spPr>
          <a:xfrm>
            <a:off x="8343900" y="1335505"/>
            <a:ext cx="2863516" cy="150394"/>
          </a:xfrm>
          <a:prstGeom prst="rect">
            <a:avLst/>
          </a:prstGeom>
          <a:solidFill>
            <a:srgbClr val="D7F9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8" name="Google Shape;508;p42"/>
          <p:cNvSpPr/>
          <p:nvPr/>
        </p:nvSpPr>
        <p:spPr>
          <a:xfrm>
            <a:off x="8343900" y="6250406"/>
            <a:ext cx="2863516" cy="150394"/>
          </a:xfrm>
          <a:prstGeom prst="rect">
            <a:avLst/>
          </a:prstGeom>
          <a:solidFill>
            <a:srgbClr val="D7F9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9" name="Google Shape;509;p42"/>
          <p:cNvSpPr/>
          <p:nvPr/>
        </p:nvSpPr>
        <p:spPr>
          <a:xfrm>
            <a:off x="4186989" y="2695074"/>
            <a:ext cx="2733655" cy="3693694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0" name="Google Shape;510;p42"/>
          <p:cNvSpPr txBox="1"/>
          <p:nvPr/>
        </p:nvSpPr>
        <p:spPr>
          <a:xfrm>
            <a:off x="8343900" y="2196888"/>
            <a:ext cx="27991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평당금액 : 거래금액/면적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1" name="Google Shape;511;p42"/>
          <p:cNvSpPr txBox="1"/>
          <p:nvPr/>
        </p:nvSpPr>
        <p:spPr>
          <a:xfrm>
            <a:off x="8343900" y="5192408"/>
            <a:ext cx="2951449" cy="1020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2020~2022 사이에 지은 오피스텔</a:t>
            </a:r>
            <a:endParaRPr b="1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평당금액이 상승할 것이라는 </a:t>
            </a:r>
            <a:endParaRPr b="1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F88478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가설 채택</a:t>
            </a:r>
            <a:endParaRPr b="1" sz="1400">
              <a:solidFill>
                <a:srgbClr val="F8847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2" name="Google Shape;512;p42"/>
          <p:cNvSpPr/>
          <p:nvPr/>
        </p:nvSpPr>
        <p:spPr>
          <a:xfrm rot="5400000">
            <a:off x="9501166" y="4447356"/>
            <a:ext cx="484632" cy="484632"/>
          </a:xfrm>
          <a:prstGeom prst="chevron">
            <a:avLst>
              <a:gd fmla="val 50000" name="adj"/>
            </a:avLst>
          </a:prstGeom>
          <a:solidFill>
            <a:srgbClr val="D7F9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" name="Google Shape;517;p43"/>
          <p:cNvGrpSpPr/>
          <p:nvPr/>
        </p:nvGrpSpPr>
        <p:grpSpPr>
          <a:xfrm>
            <a:off x="487279" y="932447"/>
            <a:ext cx="6912142" cy="5450306"/>
            <a:chOff x="487279" y="764005"/>
            <a:chExt cx="6912142" cy="5450306"/>
          </a:xfrm>
        </p:grpSpPr>
        <p:pic>
          <p:nvPicPr>
            <p:cNvPr id="518" name="Google Shape;518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58264" y="1299410"/>
              <a:ext cx="5859884" cy="44035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9" name="Google Shape;519;p43"/>
            <p:cNvSpPr/>
            <p:nvPr/>
          </p:nvSpPr>
          <p:spPr>
            <a:xfrm>
              <a:off x="487279" y="764005"/>
              <a:ext cx="6912142" cy="5450306"/>
            </a:xfrm>
            <a:prstGeom prst="rect">
              <a:avLst/>
            </a:prstGeom>
            <a:noFill/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0" name="Google Shape;520;p43"/>
            <p:cNvSpPr/>
            <p:nvPr/>
          </p:nvSpPr>
          <p:spPr>
            <a:xfrm>
              <a:off x="487279" y="764005"/>
              <a:ext cx="2003258" cy="535405"/>
            </a:xfrm>
            <a:prstGeom prst="rect">
              <a:avLst/>
            </a:prstGeom>
            <a:solidFill>
              <a:srgbClr val="D7F9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오피스텔 전세</a:t>
              </a:r>
              <a:endParaRPr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21" name="Google Shape;521;p43"/>
          <p:cNvSpPr/>
          <p:nvPr/>
        </p:nvSpPr>
        <p:spPr>
          <a:xfrm>
            <a:off x="8343900" y="1485899"/>
            <a:ext cx="2863516" cy="130542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2" name="Google Shape;522;p43"/>
          <p:cNvSpPr txBox="1"/>
          <p:nvPr/>
        </p:nvSpPr>
        <p:spPr>
          <a:xfrm>
            <a:off x="8343900" y="1762626"/>
            <a:ext cx="29642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2020~2022 건축년도 기준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3" name="Google Shape;523;p43"/>
          <p:cNvSpPr txBox="1"/>
          <p:nvPr/>
        </p:nvSpPr>
        <p:spPr>
          <a:xfrm>
            <a:off x="8343900" y="3165868"/>
            <a:ext cx="2728632" cy="1020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다른 연도보다 2020~2022 사이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F88478"/>
                </a:solidFill>
                <a:latin typeface="Malgun Gothic"/>
                <a:ea typeface="Malgun Gothic"/>
                <a:cs typeface="Malgun Gothic"/>
                <a:sym typeface="Malgun Gothic"/>
              </a:rPr>
              <a:t>북구 달서구 수성구 </a:t>
            </a:r>
            <a:endParaRPr b="1" sz="1400">
              <a:solidFill>
                <a:srgbClr val="F8847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연도별 평당금액 평균이 상승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8343900" y="1335505"/>
            <a:ext cx="2863516" cy="150394"/>
          </a:xfrm>
          <a:prstGeom prst="rect">
            <a:avLst/>
          </a:prstGeom>
          <a:solidFill>
            <a:srgbClr val="D7F9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5" name="Google Shape;525;p43"/>
          <p:cNvSpPr/>
          <p:nvPr/>
        </p:nvSpPr>
        <p:spPr>
          <a:xfrm>
            <a:off x="8343900" y="6250406"/>
            <a:ext cx="2863516" cy="150394"/>
          </a:xfrm>
          <a:prstGeom prst="rect">
            <a:avLst/>
          </a:prstGeom>
          <a:solidFill>
            <a:srgbClr val="D7F9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6" name="Google Shape;526;p43"/>
          <p:cNvSpPr txBox="1"/>
          <p:nvPr/>
        </p:nvSpPr>
        <p:spPr>
          <a:xfrm>
            <a:off x="8343900" y="2196888"/>
            <a:ext cx="27991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평당금액 : 거래금액/면적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7" name="Google Shape;527;p43"/>
          <p:cNvSpPr txBox="1"/>
          <p:nvPr/>
        </p:nvSpPr>
        <p:spPr>
          <a:xfrm>
            <a:off x="8343900" y="5192408"/>
            <a:ext cx="2951449" cy="1020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2020~2022 사이에 지은 오피스텔</a:t>
            </a:r>
            <a:endParaRPr b="1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평당금액이 상승할 것이라는 </a:t>
            </a:r>
            <a:endParaRPr b="1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F88478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가설 기각</a:t>
            </a:r>
            <a:endParaRPr b="1" sz="1400">
              <a:solidFill>
                <a:srgbClr val="F8847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8" name="Google Shape;528;p43"/>
          <p:cNvSpPr/>
          <p:nvPr/>
        </p:nvSpPr>
        <p:spPr>
          <a:xfrm rot="5400000">
            <a:off x="9501166" y="4447356"/>
            <a:ext cx="484632" cy="484632"/>
          </a:xfrm>
          <a:prstGeom prst="chevron">
            <a:avLst>
              <a:gd fmla="val 50000" name="adj"/>
            </a:avLst>
          </a:prstGeom>
          <a:solidFill>
            <a:srgbClr val="D7F9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9" name="Google Shape;529;p43"/>
          <p:cNvSpPr/>
          <p:nvPr/>
        </p:nvSpPr>
        <p:spPr>
          <a:xfrm rot="-1498043">
            <a:off x="3715125" y="2012408"/>
            <a:ext cx="2392378" cy="4090522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4" name="Google Shape;534;p44"/>
          <p:cNvGrpSpPr/>
          <p:nvPr/>
        </p:nvGrpSpPr>
        <p:grpSpPr>
          <a:xfrm>
            <a:off x="487279" y="932448"/>
            <a:ext cx="6912142" cy="5450306"/>
            <a:chOff x="487279" y="764005"/>
            <a:chExt cx="6912142" cy="5450306"/>
          </a:xfrm>
        </p:grpSpPr>
        <p:pic>
          <p:nvPicPr>
            <p:cNvPr id="535" name="Google Shape;535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92742" y="1299410"/>
              <a:ext cx="5790928" cy="44035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6" name="Google Shape;536;p44"/>
            <p:cNvSpPr/>
            <p:nvPr/>
          </p:nvSpPr>
          <p:spPr>
            <a:xfrm>
              <a:off x="487279" y="764005"/>
              <a:ext cx="6912142" cy="5450306"/>
            </a:xfrm>
            <a:prstGeom prst="rect">
              <a:avLst/>
            </a:prstGeom>
            <a:noFill/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7" name="Google Shape;537;p44"/>
            <p:cNvSpPr/>
            <p:nvPr/>
          </p:nvSpPr>
          <p:spPr>
            <a:xfrm>
              <a:off x="487279" y="764005"/>
              <a:ext cx="2003258" cy="535405"/>
            </a:xfrm>
            <a:prstGeom prst="rect">
              <a:avLst/>
            </a:prstGeom>
            <a:solidFill>
              <a:srgbClr val="D7F9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오피스텔 월세</a:t>
              </a:r>
              <a:endParaRPr/>
            </a:p>
          </p:txBody>
        </p:sp>
      </p:grpSp>
      <p:sp>
        <p:nvSpPr>
          <p:cNvPr id="538" name="Google Shape;538;p44"/>
          <p:cNvSpPr/>
          <p:nvPr/>
        </p:nvSpPr>
        <p:spPr>
          <a:xfrm>
            <a:off x="8343900" y="1485899"/>
            <a:ext cx="2863516" cy="130542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9" name="Google Shape;539;p44"/>
          <p:cNvSpPr txBox="1"/>
          <p:nvPr/>
        </p:nvSpPr>
        <p:spPr>
          <a:xfrm>
            <a:off x="8343900" y="1762626"/>
            <a:ext cx="29642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2020~2022 건축년도 기준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0" name="Google Shape;540;p44"/>
          <p:cNvSpPr txBox="1"/>
          <p:nvPr/>
        </p:nvSpPr>
        <p:spPr>
          <a:xfrm>
            <a:off x="8343900" y="3165868"/>
            <a:ext cx="2771913" cy="1020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다른 연도보다 2020~2022 사이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F88478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중구 북구 달서구 남구 </a:t>
            </a:r>
            <a:endParaRPr b="1" sz="1400">
              <a:solidFill>
                <a:srgbClr val="F8847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연도별 평당금액 평균이 떨어짐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1" name="Google Shape;541;p44"/>
          <p:cNvSpPr/>
          <p:nvPr/>
        </p:nvSpPr>
        <p:spPr>
          <a:xfrm>
            <a:off x="8343900" y="1335505"/>
            <a:ext cx="2863516" cy="150394"/>
          </a:xfrm>
          <a:prstGeom prst="rect">
            <a:avLst/>
          </a:prstGeom>
          <a:solidFill>
            <a:srgbClr val="D7F9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2" name="Google Shape;542;p44"/>
          <p:cNvSpPr/>
          <p:nvPr/>
        </p:nvSpPr>
        <p:spPr>
          <a:xfrm>
            <a:off x="8343900" y="6250406"/>
            <a:ext cx="2863516" cy="150394"/>
          </a:xfrm>
          <a:prstGeom prst="rect">
            <a:avLst/>
          </a:prstGeom>
          <a:solidFill>
            <a:srgbClr val="D7F9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3" name="Google Shape;543;p44"/>
          <p:cNvSpPr/>
          <p:nvPr/>
        </p:nvSpPr>
        <p:spPr>
          <a:xfrm rot="-1553822">
            <a:off x="3850557" y="2327718"/>
            <a:ext cx="2273968" cy="377190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4" name="Google Shape;544;p44"/>
          <p:cNvSpPr txBox="1"/>
          <p:nvPr/>
        </p:nvSpPr>
        <p:spPr>
          <a:xfrm>
            <a:off x="8343900" y="2196888"/>
            <a:ext cx="27991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평당금액 : 거래금액/면적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5" name="Google Shape;545;p44"/>
          <p:cNvSpPr/>
          <p:nvPr/>
        </p:nvSpPr>
        <p:spPr>
          <a:xfrm rot="5400000">
            <a:off x="9501166" y="4447356"/>
            <a:ext cx="484632" cy="484632"/>
          </a:xfrm>
          <a:prstGeom prst="chevron">
            <a:avLst>
              <a:gd fmla="val 50000" name="adj"/>
            </a:avLst>
          </a:prstGeom>
          <a:solidFill>
            <a:srgbClr val="D7F9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6" name="Google Shape;546;p44"/>
          <p:cNvSpPr txBox="1"/>
          <p:nvPr/>
        </p:nvSpPr>
        <p:spPr>
          <a:xfrm>
            <a:off x="8343900" y="5192408"/>
            <a:ext cx="2951449" cy="1020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2020~2022 사이에 지은 오피스텔</a:t>
            </a:r>
            <a:endParaRPr b="1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평당금액이 상승할 것이라는 </a:t>
            </a:r>
            <a:endParaRPr b="1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F88478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가설 채택</a:t>
            </a:r>
            <a:endParaRPr b="1" sz="1400">
              <a:solidFill>
                <a:srgbClr val="F8847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5"/>
          <p:cNvSpPr txBox="1"/>
          <p:nvPr/>
        </p:nvSpPr>
        <p:spPr>
          <a:xfrm>
            <a:off x="910804" y="1679194"/>
            <a:ext cx="10972800" cy="29854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가설 설정</a:t>
            </a:r>
            <a:endParaRPr b="1"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순살아파트와 관련된 보도가 2023년도의 대구 부동산의 평당 금액에 영향을 주었을 것이다.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아파트 매매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아파트 전/월세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오피스텔 매매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오피스텔 전/월세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000" y="1033798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1022082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6000" y="3745514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0" y="3722082"/>
            <a:ext cx="5400000" cy="27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3671718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564" y="3671718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000" y="1029732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3564" y="1029732"/>
            <a:ext cx="5400000" cy="27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47"/>
          <p:cNvSpPr/>
          <p:nvPr/>
        </p:nvSpPr>
        <p:spPr>
          <a:xfrm>
            <a:off x="432666" y="4468816"/>
            <a:ext cx="7920000" cy="1800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아파트 매매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작년에 비해 대체적으로 낮아진 경향을 보임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2023년도 가격은 비슷한 수준을 유지함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000" y="1121980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1121980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6000" y="3821980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69876" y="3963868"/>
            <a:ext cx="5400000" cy="27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000" y="1032641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1032641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6000" y="3732641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0" y="3732641"/>
            <a:ext cx="5400000" cy="27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49"/>
          <p:cNvSpPr/>
          <p:nvPr/>
        </p:nvSpPr>
        <p:spPr>
          <a:xfrm>
            <a:off x="381866" y="4517215"/>
            <a:ext cx="7920000" cy="1800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아파트 월세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작년에 비해 대체적으로 낮아진 경향을 보임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2023년도 가격은 비슷한 수준을 유지함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4308" y="2038766"/>
            <a:ext cx="4093344" cy="3442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5910" y="1792707"/>
            <a:ext cx="6588584" cy="393432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5"/>
          <p:cNvSpPr/>
          <p:nvPr/>
        </p:nvSpPr>
        <p:spPr>
          <a:xfrm>
            <a:off x="325910" y="950495"/>
            <a:ext cx="11069053" cy="5432258"/>
          </a:xfrm>
          <a:prstGeom prst="rect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" name="Google Shape;171;p5"/>
          <p:cNvSpPr/>
          <p:nvPr/>
        </p:nvSpPr>
        <p:spPr>
          <a:xfrm>
            <a:off x="325910" y="950495"/>
            <a:ext cx="2743201" cy="535405"/>
          </a:xfrm>
          <a:prstGeom prst="rect">
            <a:avLst/>
          </a:prstGeom>
          <a:solidFill>
            <a:srgbClr val="D7F9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건설 원자재 가격 상승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400" y="1148255"/>
            <a:ext cx="5421600" cy="27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1159055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6000" y="3869855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0" y="3859055"/>
            <a:ext cx="5400000" cy="27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000" y="3827235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3827235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6000" y="1127235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0" y="1127235"/>
            <a:ext cx="5400000" cy="27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51"/>
          <p:cNvSpPr/>
          <p:nvPr/>
        </p:nvSpPr>
        <p:spPr>
          <a:xfrm>
            <a:off x="407267" y="4584949"/>
            <a:ext cx="7920000" cy="1800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아파트 전세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작년에 비해 모든 구에서 가격이 하락하는 경향을 보임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2023년도 가격은 비슷한 수준을 유지함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3877300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3877300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3400" y="1177300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0" y="1177300"/>
            <a:ext cx="5400000" cy="27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000" y="1074400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1074400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6000" y="3774400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0" y="3774400"/>
            <a:ext cx="5400000" cy="27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53"/>
          <p:cNvSpPr/>
          <p:nvPr/>
        </p:nvSpPr>
        <p:spPr>
          <a:xfrm>
            <a:off x="344633" y="4491002"/>
            <a:ext cx="7920000" cy="1800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오피스텔 매매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작년에 비해 대체적으로 낮아진 경향을 보임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2022년 매매 건 수가 적어 상승한 구도 있음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000" y="1079500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1079500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0300" y="3779500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0" y="3707100"/>
            <a:ext cx="5400000" cy="27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3800" y="1210300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73800" y="1210300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3800" y="3910300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73800" y="3910300"/>
            <a:ext cx="5400000" cy="27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55"/>
          <p:cNvSpPr/>
          <p:nvPr/>
        </p:nvSpPr>
        <p:spPr>
          <a:xfrm>
            <a:off x="336165" y="4581182"/>
            <a:ext cx="7920000" cy="1800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오피스텔 매매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작년에 비해 대체적으로 비슷하거나 낮아진 경향을 보임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4802" y="1186200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4802" y="1182400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4802" y="3882400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55204" y="3882400"/>
            <a:ext cx="5400000" cy="27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8100" y="1021100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8100" y="1021100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8100" y="3704550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88100" y="3721100"/>
            <a:ext cx="5400000" cy="27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57"/>
          <p:cNvSpPr/>
          <p:nvPr/>
        </p:nvSpPr>
        <p:spPr>
          <a:xfrm>
            <a:off x="473749" y="4538134"/>
            <a:ext cx="7920000" cy="1800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오피스텔 전세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작년에 비해 대체적으로 낮아진 경향을 보임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8"/>
          <p:cNvSpPr/>
          <p:nvPr/>
        </p:nvSpPr>
        <p:spPr>
          <a:xfrm>
            <a:off x="1096433" y="1346199"/>
            <a:ext cx="9999134" cy="2082801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아파트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2023년 아파트 평당 가격은 2022년도에 비해 낮아진 경향을 보임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=&gt; 입주물량의 과잉공급 및 전세 대출이자 부담에 영향을 더 받은 것으로 보임</a:t>
            </a:r>
            <a:endParaRPr/>
          </a:p>
        </p:txBody>
      </p:sp>
      <p:sp>
        <p:nvSpPr>
          <p:cNvPr id="659" name="Google Shape;659;p58"/>
          <p:cNvSpPr/>
          <p:nvPr/>
        </p:nvSpPr>
        <p:spPr>
          <a:xfrm>
            <a:off x="1096433" y="4004733"/>
            <a:ext cx="9999134" cy="2082801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오피스텔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2023년 오피스텔 평당 가격은 2022년도에 비해 낮아진 경향을 보임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오피스텔의 거래 건수가 부족해 가격이 상승한 구도 있음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610115c62d_0_0"/>
          <p:cNvSpPr txBox="1"/>
          <p:nvPr/>
        </p:nvSpPr>
        <p:spPr>
          <a:xfrm>
            <a:off x="878610" y="1749694"/>
            <a:ext cx="104349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순살 아파트 사건은 </a:t>
            </a:r>
            <a:endParaRPr sz="30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대구광역시 부동산 흐름에</a:t>
            </a:r>
            <a:endParaRPr sz="30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큰 영향을 미치지 못했다.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578" y="1139230"/>
            <a:ext cx="11130755" cy="5490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Google Shape;66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5894" y="1760130"/>
            <a:ext cx="2180212" cy="218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4231" y="1760130"/>
            <a:ext cx="2180212" cy="218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95841" y="1760130"/>
            <a:ext cx="2180212" cy="2180212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59"/>
          <p:cNvSpPr/>
          <p:nvPr/>
        </p:nvSpPr>
        <p:spPr>
          <a:xfrm>
            <a:off x="976054" y="5277605"/>
            <a:ext cx="336884" cy="1335505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3" name="Google Shape;673;p59"/>
          <p:cNvSpPr/>
          <p:nvPr/>
        </p:nvSpPr>
        <p:spPr>
          <a:xfrm flipH="1">
            <a:off x="10879062" y="5277605"/>
            <a:ext cx="336884" cy="1335505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4" name="Google Shape;674;p59"/>
          <p:cNvSpPr txBox="1"/>
          <p:nvPr/>
        </p:nvSpPr>
        <p:spPr>
          <a:xfrm>
            <a:off x="2791249" y="5510463"/>
            <a:ext cx="6609502" cy="8697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88478"/>
                </a:solidFill>
                <a:latin typeface="Malgun Gothic"/>
                <a:ea typeface="Malgun Gothic"/>
                <a:cs typeface="Malgun Gothic"/>
                <a:sym typeface="Malgun Gothic"/>
              </a:rPr>
              <a:t>건설 원자재 가격 상승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 </a:t>
            </a:r>
            <a:r>
              <a:rPr lang="ko-KR" sz="1800">
                <a:solidFill>
                  <a:srgbClr val="F88478"/>
                </a:solidFill>
                <a:latin typeface="Malgun Gothic"/>
                <a:ea typeface="Malgun Gothic"/>
                <a:cs typeface="Malgun Gothic"/>
                <a:sym typeface="Malgun Gothic"/>
              </a:rPr>
              <a:t>금리인상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sz="1800">
                <a:solidFill>
                  <a:srgbClr val="F88478"/>
                </a:solidFill>
                <a:latin typeface="Malgun Gothic"/>
                <a:ea typeface="Malgun Gothic"/>
                <a:cs typeface="Malgun Gothic"/>
                <a:sym typeface="Malgun Gothic"/>
              </a:rPr>
              <a:t>부동산 정책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등 다양한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소비자의 부동산 매매 심리에 부정적인 영향을 준 것으로 보임</a:t>
            </a:r>
            <a:endParaRPr/>
          </a:p>
        </p:txBody>
      </p:sp>
      <p:sp>
        <p:nvSpPr>
          <p:cNvPr id="675" name="Google Shape;675;p59"/>
          <p:cNvSpPr/>
          <p:nvPr/>
        </p:nvSpPr>
        <p:spPr>
          <a:xfrm>
            <a:off x="1305172" y="4271720"/>
            <a:ext cx="2218330" cy="631148"/>
          </a:xfrm>
          <a:prstGeom prst="roundRect">
            <a:avLst>
              <a:gd fmla="val 16667" name="adj"/>
            </a:avLst>
          </a:prstGeom>
          <a:solidFill>
            <a:srgbClr val="D7F9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건설 원자재 </a:t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가격상승</a:t>
            </a:r>
            <a:endParaRPr/>
          </a:p>
        </p:txBody>
      </p:sp>
      <p:sp>
        <p:nvSpPr>
          <p:cNvPr id="676" name="Google Shape;676;p59"/>
          <p:cNvSpPr/>
          <p:nvPr/>
        </p:nvSpPr>
        <p:spPr>
          <a:xfrm>
            <a:off x="4826159" y="4271720"/>
            <a:ext cx="2218330" cy="631148"/>
          </a:xfrm>
          <a:prstGeom prst="roundRect">
            <a:avLst>
              <a:gd fmla="val 16667" name="adj"/>
            </a:avLst>
          </a:prstGeom>
          <a:solidFill>
            <a:srgbClr val="D7F9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금리 인상</a:t>
            </a:r>
            <a:endParaRPr/>
          </a:p>
        </p:txBody>
      </p:sp>
      <p:sp>
        <p:nvSpPr>
          <p:cNvPr id="677" name="Google Shape;677;p59"/>
          <p:cNvSpPr/>
          <p:nvPr/>
        </p:nvSpPr>
        <p:spPr>
          <a:xfrm>
            <a:off x="8616106" y="4271720"/>
            <a:ext cx="2218330" cy="631148"/>
          </a:xfrm>
          <a:prstGeom prst="roundRect">
            <a:avLst>
              <a:gd fmla="val 16667" name="adj"/>
            </a:avLst>
          </a:prstGeom>
          <a:solidFill>
            <a:srgbClr val="D7F9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부동산 정책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8689" y="1430173"/>
            <a:ext cx="7094622" cy="3997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482" y="1169928"/>
            <a:ext cx="6914718" cy="568807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7"/>
          <p:cNvSpPr txBox="1"/>
          <p:nvPr/>
        </p:nvSpPr>
        <p:spPr>
          <a:xfrm>
            <a:off x="7961019" y="3067897"/>
            <a:ext cx="298383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건축년도 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2020년 이전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오피스텔 매매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777" y="1120119"/>
            <a:ext cx="10956446" cy="5408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573" y="1132340"/>
            <a:ext cx="6527360" cy="543946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9"/>
          <p:cNvSpPr txBox="1"/>
          <p:nvPr/>
        </p:nvSpPr>
        <p:spPr>
          <a:xfrm>
            <a:off x="8059054" y="2828835"/>
            <a:ext cx="298383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건축년도 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2020년 </a:t>
            </a:r>
            <a:r>
              <a:rPr b="1" lang="ko-KR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이후</a:t>
            </a:r>
            <a:endParaRPr b="1" sz="24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오피스텔 매매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2023-08-11T04:12:25Z</dcterms:created>
  <dc:creator>LG</dc:creator>
</cp:coreProperties>
</file>